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32" r:id="rId2"/>
    <p:sldMasterId id="2147483744" r:id="rId3"/>
  </p:sldMasterIdLst>
  <p:notesMasterIdLst>
    <p:notesMasterId r:id="rId49"/>
  </p:notesMasterIdLst>
  <p:sldIdLst>
    <p:sldId id="256" r:id="rId4"/>
    <p:sldId id="268" r:id="rId5"/>
    <p:sldId id="258" r:id="rId6"/>
    <p:sldId id="271" r:id="rId7"/>
    <p:sldId id="269" r:id="rId8"/>
    <p:sldId id="270" r:id="rId9"/>
    <p:sldId id="259" r:id="rId10"/>
    <p:sldId id="272" r:id="rId11"/>
    <p:sldId id="273" r:id="rId12"/>
    <p:sldId id="274" r:id="rId13"/>
    <p:sldId id="275" r:id="rId14"/>
    <p:sldId id="260" r:id="rId15"/>
    <p:sldId id="276" r:id="rId16"/>
    <p:sldId id="277" r:id="rId17"/>
    <p:sldId id="278" r:id="rId18"/>
    <p:sldId id="279" r:id="rId19"/>
    <p:sldId id="280" r:id="rId20"/>
    <p:sldId id="281" r:id="rId21"/>
    <p:sldId id="261" r:id="rId22"/>
    <p:sldId id="282" r:id="rId23"/>
    <p:sldId id="283" r:id="rId24"/>
    <p:sldId id="284" r:id="rId25"/>
    <p:sldId id="285" r:id="rId26"/>
    <p:sldId id="286" r:id="rId27"/>
    <p:sldId id="287" r:id="rId28"/>
    <p:sldId id="262" r:id="rId29"/>
    <p:sldId id="288" r:id="rId30"/>
    <p:sldId id="289" r:id="rId31"/>
    <p:sldId id="290" r:id="rId32"/>
    <p:sldId id="291" r:id="rId33"/>
    <p:sldId id="263" r:id="rId34"/>
    <p:sldId id="292" r:id="rId35"/>
    <p:sldId id="293" r:id="rId36"/>
    <p:sldId id="294" r:id="rId37"/>
    <p:sldId id="295" r:id="rId38"/>
    <p:sldId id="264" r:id="rId39"/>
    <p:sldId id="299" r:id="rId40"/>
    <p:sldId id="298" r:id="rId41"/>
    <p:sldId id="297" r:id="rId42"/>
    <p:sldId id="296" r:id="rId43"/>
    <p:sldId id="301" r:id="rId44"/>
    <p:sldId id="300" r:id="rId45"/>
    <p:sldId id="265" r:id="rId46"/>
    <p:sldId id="267" r:id="rId47"/>
    <p:sldId id="302" r:id="rId4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44B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272EEA-FB2E-4EF5-8CF2-263308A9F9F0}" v="1" dt="2024-08-01T08:52:04.976"/>
    <p1510:client id="{C8BBB86A-C76D-4588-B471-34DFB125EB9F}" v="194" dt="2024-08-01T08:31:34.422"/>
    <p1510:client id="{E3C6A19D-EF1B-4DC4-A156-2C34F4BF381D}" v="1" dt="2024-08-01T08:51:40.178"/>
    <p1510:client id="{FAEE6B75-DBCB-4685-BAC1-0034B4234FFA}" v="34" dt="2024-08-01T09:00:49.6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5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A3C39C-8B8C-49D1-932B-8E37B06BDF7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DB48C6-B7F3-4D84-9B91-8BD881897C89}">
      <dgm:prSet/>
      <dgm:spPr/>
      <dgm:t>
        <a:bodyPr/>
        <a:lstStyle/>
        <a:p>
          <a:r>
            <a:rPr lang="de-DE" dirty="0"/>
            <a:t>Peer-to-Peer </a:t>
          </a:r>
          <a:r>
            <a:rPr lang="de-DE" dirty="0" err="1"/>
            <a:t>networks</a:t>
          </a:r>
          <a:endParaRPr lang="en-US" dirty="0"/>
        </a:p>
      </dgm:t>
    </dgm:pt>
    <dgm:pt modelId="{569313C0-9538-45AC-BB8A-3CBB6F565506}" type="parTrans" cxnId="{3339F632-CCBD-4BE0-ACD8-23F162469775}">
      <dgm:prSet/>
      <dgm:spPr/>
      <dgm:t>
        <a:bodyPr/>
        <a:lstStyle/>
        <a:p>
          <a:endParaRPr lang="en-US"/>
        </a:p>
      </dgm:t>
    </dgm:pt>
    <dgm:pt modelId="{5AEC1446-5EBC-4412-8BAA-CC1A9D61E942}" type="sibTrans" cxnId="{3339F632-CCBD-4BE0-ACD8-23F162469775}">
      <dgm:prSet/>
      <dgm:spPr/>
      <dgm:t>
        <a:bodyPr/>
        <a:lstStyle/>
        <a:p>
          <a:endParaRPr lang="en-US"/>
        </a:p>
      </dgm:t>
    </dgm:pt>
    <dgm:pt modelId="{56097B03-42D2-442A-9D85-707C04952F55}">
      <dgm:prSet/>
      <dgm:spPr/>
      <dgm:t>
        <a:bodyPr/>
        <a:lstStyle/>
        <a:p>
          <a:r>
            <a:rPr lang="de-DE"/>
            <a:t>continous </a:t>
          </a:r>
          <a:endParaRPr lang="en-US"/>
        </a:p>
      </dgm:t>
    </dgm:pt>
    <dgm:pt modelId="{7C3D18B8-5400-4A0C-8152-3C601E13CE9D}" type="parTrans" cxnId="{D47542FF-A314-4491-8493-B6C886C99744}">
      <dgm:prSet/>
      <dgm:spPr/>
      <dgm:t>
        <a:bodyPr/>
        <a:lstStyle/>
        <a:p>
          <a:endParaRPr lang="en-US"/>
        </a:p>
      </dgm:t>
    </dgm:pt>
    <dgm:pt modelId="{2D58BC17-56DC-46F9-A8B9-B54130D138FC}" type="sibTrans" cxnId="{D47542FF-A314-4491-8493-B6C886C99744}">
      <dgm:prSet/>
      <dgm:spPr/>
      <dgm:t>
        <a:bodyPr/>
        <a:lstStyle/>
        <a:p>
          <a:endParaRPr lang="en-US"/>
        </a:p>
      </dgm:t>
    </dgm:pt>
    <dgm:pt modelId="{6846E951-4FDA-45BE-ADB6-445E12CB785B}">
      <dgm:prSet/>
      <dgm:spPr/>
      <dgm:t>
        <a:bodyPr/>
        <a:lstStyle/>
        <a:p>
          <a:r>
            <a:rPr lang="de-DE"/>
            <a:t>synchronous</a:t>
          </a:r>
          <a:endParaRPr lang="en-US"/>
        </a:p>
      </dgm:t>
    </dgm:pt>
    <dgm:pt modelId="{4102FE7F-9A98-4072-BFFA-333ED375A782}" type="parTrans" cxnId="{07248996-E454-41B2-B201-D255D5A4E277}">
      <dgm:prSet/>
      <dgm:spPr/>
      <dgm:t>
        <a:bodyPr/>
        <a:lstStyle/>
        <a:p>
          <a:endParaRPr lang="en-US"/>
        </a:p>
      </dgm:t>
    </dgm:pt>
    <dgm:pt modelId="{634D5C25-2E9F-4BCA-8801-447C9D5218D2}" type="sibTrans" cxnId="{07248996-E454-41B2-B201-D255D5A4E277}">
      <dgm:prSet/>
      <dgm:spPr/>
      <dgm:t>
        <a:bodyPr/>
        <a:lstStyle/>
        <a:p>
          <a:endParaRPr lang="en-US"/>
        </a:p>
      </dgm:t>
    </dgm:pt>
    <dgm:pt modelId="{9E1B36FE-42E6-4DF7-92CF-3B527A0C685C}">
      <dgm:prSet/>
      <dgm:spPr/>
      <dgm:t>
        <a:bodyPr/>
        <a:lstStyle/>
        <a:p>
          <a:r>
            <a:rPr lang="de-DE" dirty="0" err="1"/>
            <a:t>each</a:t>
          </a:r>
          <a:r>
            <a:rPr lang="de-DE" dirty="0"/>
            <a:t> </a:t>
          </a:r>
          <a:r>
            <a:rPr lang="de-DE" dirty="0" err="1"/>
            <a:t>simulation</a:t>
          </a:r>
          <a:r>
            <a:rPr lang="de-DE" dirty="0"/>
            <a:t> was </a:t>
          </a:r>
          <a:r>
            <a:rPr lang="de-DE" dirty="0" err="1"/>
            <a:t>run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50 </a:t>
          </a:r>
          <a:r>
            <a:rPr lang="de-DE" dirty="0" err="1"/>
            <a:t>rounds</a:t>
          </a:r>
          <a:endParaRPr lang="en-US" dirty="0"/>
        </a:p>
      </dgm:t>
    </dgm:pt>
    <dgm:pt modelId="{90651137-6AEE-43A4-BD8E-5DA310FA5A34}" type="parTrans" cxnId="{A1B0EF53-C203-4582-83BB-94154144A221}">
      <dgm:prSet/>
      <dgm:spPr/>
      <dgm:t>
        <a:bodyPr/>
        <a:lstStyle/>
        <a:p>
          <a:endParaRPr lang="en-US"/>
        </a:p>
      </dgm:t>
    </dgm:pt>
    <dgm:pt modelId="{9A05E780-C9B0-4814-8F4A-0F99A2FE8C5C}" type="sibTrans" cxnId="{A1B0EF53-C203-4582-83BB-94154144A221}">
      <dgm:prSet/>
      <dgm:spPr/>
      <dgm:t>
        <a:bodyPr/>
        <a:lstStyle/>
        <a:p>
          <a:endParaRPr lang="en-US"/>
        </a:p>
      </dgm:t>
    </dgm:pt>
    <dgm:pt modelId="{77FF38A1-CE87-4B25-AD6D-25F1D3897BC6}">
      <dgm:prSet/>
      <dgm:spPr/>
      <dgm:t>
        <a:bodyPr/>
        <a:lstStyle/>
        <a:p>
          <a:r>
            <a:rPr lang="de-DE"/>
            <a:t>x-axis number of rounds</a:t>
          </a:r>
          <a:endParaRPr lang="en-US"/>
        </a:p>
      </dgm:t>
    </dgm:pt>
    <dgm:pt modelId="{9406D1CF-9665-47FE-9DCF-E2EA0E5B5509}" type="parTrans" cxnId="{8213D392-B0B2-4853-83ED-9ED1432E6FE9}">
      <dgm:prSet/>
      <dgm:spPr/>
      <dgm:t>
        <a:bodyPr/>
        <a:lstStyle/>
        <a:p>
          <a:endParaRPr lang="en-US"/>
        </a:p>
      </dgm:t>
    </dgm:pt>
    <dgm:pt modelId="{1961FE9A-6AD8-4738-9612-E4F28B615F98}" type="sibTrans" cxnId="{8213D392-B0B2-4853-83ED-9ED1432E6FE9}">
      <dgm:prSet/>
      <dgm:spPr/>
      <dgm:t>
        <a:bodyPr/>
        <a:lstStyle/>
        <a:p>
          <a:endParaRPr lang="en-US"/>
        </a:p>
      </dgm:t>
    </dgm:pt>
    <dgm:pt modelId="{2FFD6DE3-5154-4F29-A623-FDE7D5F55E31}">
      <dgm:prSet/>
      <dgm:spPr/>
      <dgm:t>
        <a:bodyPr/>
        <a:lstStyle/>
        <a:p>
          <a:r>
            <a:rPr lang="de-DE"/>
            <a:t>y-axis Mean Squared Error (MSE)</a:t>
          </a:r>
          <a:endParaRPr lang="en-US"/>
        </a:p>
      </dgm:t>
    </dgm:pt>
    <dgm:pt modelId="{21342650-9CA3-4191-81E5-D0D91AE93822}" type="parTrans" cxnId="{276246F7-4B89-4D1A-AC67-D6BA5131DCC8}">
      <dgm:prSet/>
      <dgm:spPr/>
      <dgm:t>
        <a:bodyPr/>
        <a:lstStyle/>
        <a:p>
          <a:endParaRPr lang="en-US"/>
        </a:p>
      </dgm:t>
    </dgm:pt>
    <dgm:pt modelId="{7141CD4C-A479-4DAF-B9E7-E8E21BD795C9}" type="sibTrans" cxnId="{276246F7-4B89-4D1A-AC67-D6BA5131DCC8}">
      <dgm:prSet/>
      <dgm:spPr/>
      <dgm:t>
        <a:bodyPr/>
        <a:lstStyle/>
        <a:p>
          <a:endParaRPr lang="en-US"/>
        </a:p>
      </dgm:t>
    </dgm:pt>
    <dgm:pt modelId="{EEA95AF6-575D-4893-AC8E-744F80D53311}" type="pres">
      <dgm:prSet presAssocID="{0AA3C39C-8B8C-49D1-932B-8E37B06BDF7E}" presName="linear" presStyleCnt="0">
        <dgm:presLayoutVars>
          <dgm:animLvl val="lvl"/>
          <dgm:resizeHandles val="exact"/>
        </dgm:presLayoutVars>
      </dgm:prSet>
      <dgm:spPr/>
    </dgm:pt>
    <dgm:pt modelId="{A71E6358-4AF4-46A8-BCF8-AE84D6836739}" type="pres">
      <dgm:prSet presAssocID="{B9DB48C6-B7F3-4D84-9B91-8BD881897C89}" presName="parentText" presStyleLbl="node1" presStyleIdx="0" presStyleCnt="6" custLinFactY="-13381" custLinFactNeighborX="0" custLinFactNeighborY="-100000">
        <dgm:presLayoutVars>
          <dgm:chMax val="0"/>
          <dgm:bulletEnabled val="1"/>
        </dgm:presLayoutVars>
      </dgm:prSet>
      <dgm:spPr/>
    </dgm:pt>
    <dgm:pt modelId="{1C552C74-9E04-497E-B21D-26F8BA20F431}" type="pres">
      <dgm:prSet presAssocID="{5AEC1446-5EBC-4412-8BAA-CC1A9D61E942}" presName="spacer" presStyleCnt="0"/>
      <dgm:spPr/>
    </dgm:pt>
    <dgm:pt modelId="{C79B1F32-CAA8-45F7-A85A-C32D6B8849C3}" type="pres">
      <dgm:prSet presAssocID="{56097B03-42D2-442A-9D85-707C04952F5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021115E-1499-4D29-BF2B-B44D2DF7816A}" type="pres">
      <dgm:prSet presAssocID="{2D58BC17-56DC-46F9-A8B9-B54130D138FC}" presName="spacer" presStyleCnt="0"/>
      <dgm:spPr/>
    </dgm:pt>
    <dgm:pt modelId="{42EFE770-266A-4AD5-855A-FAFEE85FFD29}" type="pres">
      <dgm:prSet presAssocID="{6846E951-4FDA-45BE-ADB6-445E12CB785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00F950E-6F91-4DAD-9FA1-7A9AAFA1653A}" type="pres">
      <dgm:prSet presAssocID="{634D5C25-2E9F-4BCA-8801-447C9D5218D2}" presName="spacer" presStyleCnt="0"/>
      <dgm:spPr/>
    </dgm:pt>
    <dgm:pt modelId="{DAB92B18-04F1-4E09-B501-36138DC346AE}" type="pres">
      <dgm:prSet presAssocID="{9E1B36FE-42E6-4DF7-92CF-3B527A0C685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0178359-951C-43C3-8222-1353E4D1B800}" type="pres">
      <dgm:prSet presAssocID="{9A05E780-C9B0-4814-8F4A-0F99A2FE8C5C}" presName="spacer" presStyleCnt="0"/>
      <dgm:spPr/>
    </dgm:pt>
    <dgm:pt modelId="{85B65ECA-8D19-4E05-95F0-29F097D9A441}" type="pres">
      <dgm:prSet presAssocID="{77FF38A1-CE87-4B25-AD6D-25F1D3897BC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F2974E3-A5A6-46EF-948D-32968633B0CA}" type="pres">
      <dgm:prSet presAssocID="{1961FE9A-6AD8-4738-9612-E4F28B615F98}" presName="spacer" presStyleCnt="0"/>
      <dgm:spPr/>
    </dgm:pt>
    <dgm:pt modelId="{EEE71ED8-1F3C-447D-8651-46CE61C259E6}" type="pres">
      <dgm:prSet presAssocID="{2FFD6DE3-5154-4F29-A623-FDE7D5F55E3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9F9C312-2365-4B18-A9DF-6B7382EC8A9B}" type="presOf" srcId="{77FF38A1-CE87-4B25-AD6D-25F1D3897BC6}" destId="{85B65ECA-8D19-4E05-95F0-29F097D9A441}" srcOrd="0" destOrd="0" presId="urn:microsoft.com/office/officeart/2005/8/layout/vList2"/>
    <dgm:cxn modelId="{3339F632-CCBD-4BE0-ACD8-23F162469775}" srcId="{0AA3C39C-8B8C-49D1-932B-8E37B06BDF7E}" destId="{B9DB48C6-B7F3-4D84-9B91-8BD881897C89}" srcOrd="0" destOrd="0" parTransId="{569313C0-9538-45AC-BB8A-3CBB6F565506}" sibTransId="{5AEC1446-5EBC-4412-8BAA-CC1A9D61E942}"/>
    <dgm:cxn modelId="{8760AF36-88E4-4EB5-AE8E-00D0BCFB380D}" type="presOf" srcId="{6846E951-4FDA-45BE-ADB6-445E12CB785B}" destId="{42EFE770-266A-4AD5-855A-FAFEE85FFD29}" srcOrd="0" destOrd="0" presId="urn:microsoft.com/office/officeart/2005/8/layout/vList2"/>
    <dgm:cxn modelId="{3C9A9D48-9ED4-4C35-8895-5102E67BE316}" type="presOf" srcId="{0AA3C39C-8B8C-49D1-932B-8E37B06BDF7E}" destId="{EEA95AF6-575D-4893-AC8E-744F80D53311}" srcOrd="0" destOrd="0" presId="urn:microsoft.com/office/officeart/2005/8/layout/vList2"/>
    <dgm:cxn modelId="{A1B0EF53-C203-4582-83BB-94154144A221}" srcId="{0AA3C39C-8B8C-49D1-932B-8E37B06BDF7E}" destId="{9E1B36FE-42E6-4DF7-92CF-3B527A0C685C}" srcOrd="3" destOrd="0" parTransId="{90651137-6AEE-43A4-BD8E-5DA310FA5A34}" sibTransId="{9A05E780-C9B0-4814-8F4A-0F99A2FE8C5C}"/>
    <dgm:cxn modelId="{8213D392-B0B2-4853-83ED-9ED1432E6FE9}" srcId="{0AA3C39C-8B8C-49D1-932B-8E37B06BDF7E}" destId="{77FF38A1-CE87-4B25-AD6D-25F1D3897BC6}" srcOrd="4" destOrd="0" parTransId="{9406D1CF-9665-47FE-9DCF-E2EA0E5B5509}" sibTransId="{1961FE9A-6AD8-4738-9612-E4F28B615F98}"/>
    <dgm:cxn modelId="{07248996-E454-41B2-B201-D255D5A4E277}" srcId="{0AA3C39C-8B8C-49D1-932B-8E37B06BDF7E}" destId="{6846E951-4FDA-45BE-ADB6-445E12CB785B}" srcOrd="2" destOrd="0" parTransId="{4102FE7F-9A98-4072-BFFA-333ED375A782}" sibTransId="{634D5C25-2E9F-4BCA-8801-447C9D5218D2}"/>
    <dgm:cxn modelId="{6363B1B9-75D6-438F-AC68-4312D43A310E}" type="presOf" srcId="{9E1B36FE-42E6-4DF7-92CF-3B527A0C685C}" destId="{DAB92B18-04F1-4E09-B501-36138DC346AE}" srcOrd="0" destOrd="0" presId="urn:microsoft.com/office/officeart/2005/8/layout/vList2"/>
    <dgm:cxn modelId="{B8B2BBCF-9E24-4A18-97B9-EB7A2282254D}" type="presOf" srcId="{2FFD6DE3-5154-4F29-A623-FDE7D5F55E31}" destId="{EEE71ED8-1F3C-447D-8651-46CE61C259E6}" srcOrd="0" destOrd="0" presId="urn:microsoft.com/office/officeart/2005/8/layout/vList2"/>
    <dgm:cxn modelId="{B3FF8FDF-999D-4E30-A027-8EC2A493A649}" type="presOf" srcId="{B9DB48C6-B7F3-4D84-9B91-8BD881897C89}" destId="{A71E6358-4AF4-46A8-BCF8-AE84D6836739}" srcOrd="0" destOrd="0" presId="urn:microsoft.com/office/officeart/2005/8/layout/vList2"/>
    <dgm:cxn modelId="{FD129FE2-AC0F-4C92-822A-C52F71C53A81}" type="presOf" srcId="{56097B03-42D2-442A-9D85-707C04952F55}" destId="{C79B1F32-CAA8-45F7-A85A-C32D6B8849C3}" srcOrd="0" destOrd="0" presId="urn:microsoft.com/office/officeart/2005/8/layout/vList2"/>
    <dgm:cxn modelId="{276246F7-4B89-4D1A-AC67-D6BA5131DCC8}" srcId="{0AA3C39C-8B8C-49D1-932B-8E37B06BDF7E}" destId="{2FFD6DE3-5154-4F29-A623-FDE7D5F55E31}" srcOrd="5" destOrd="0" parTransId="{21342650-9CA3-4191-81E5-D0D91AE93822}" sibTransId="{7141CD4C-A479-4DAF-B9E7-E8E21BD795C9}"/>
    <dgm:cxn modelId="{D47542FF-A314-4491-8493-B6C886C99744}" srcId="{0AA3C39C-8B8C-49D1-932B-8E37B06BDF7E}" destId="{56097B03-42D2-442A-9D85-707C04952F55}" srcOrd="1" destOrd="0" parTransId="{7C3D18B8-5400-4A0C-8152-3C601E13CE9D}" sibTransId="{2D58BC17-56DC-46F9-A8B9-B54130D138FC}"/>
    <dgm:cxn modelId="{60262A88-61BE-4F8E-A5C9-B4CF281D2CDD}" type="presParOf" srcId="{EEA95AF6-575D-4893-AC8E-744F80D53311}" destId="{A71E6358-4AF4-46A8-BCF8-AE84D6836739}" srcOrd="0" destOrd="0" presId="urn:microsoft.com/office/officeart/2005/8/layout/vList2"/>
    <dgm:cxn modelId="{723F81C4-824E-498E-AF37-347FB689E515}" type="presParOf" srcId="{EEA95AF6-575D-4893-AC8E-744F80D53311}" destId="{1C552C74-9E04-497E-B21D-26F8BA20F431}" srcOrd="1" destOrd="0" presId="urn:microsoft.com/office/officeart/2005/8/layout/vList2"/>
    <dgm:cxn modelId="{F0285EBD-4287-490A-B2E0-20A8D0A9F2C2}" type="presParOf" srcId="{EEA95AF6-575D-4893-AC8E-744F80D53311}" destId="{C79B1F32-CAA8-45F7-A85A-C32D6B8849C3}" srcOrd="2" destOrd="0" presId="urn:microsoft.com/office/officeart/2005/8/layout/vList2"/>
    <dgm:cxn modelId="{929342EB-7C0C-41E1-9A6C-2E3BE3A037B6}" type="presParOf" srcId="{EEA95AF6-575D-4893-AC8E-744F80D53311}" destId="{A021115E-1499-4D29-BF2B-B44D2DF7816A}" srcOrd="3" destOrd="0" presId="urn:microsoft.com/office/officeart/2005/8/layout/vList2"/>
    <dgm:cxn modelId="{3B246573-D71E-4984-A6B9-5E8927C1B186}" type="presParOf" srcId="{EEA95AF6-575D-4893-AC8E-744F80D53311}" destId="{42EFE770-266A-4AD5-855A-FAFEE85FFD29}" srcOrd="4" destOrd="0" presId="urn:microsoft.com/office/officeart/2005/8/layout/vList2"/>
    <dgm:cxn modelId="{27FF0108-3B0D-4961-86D5-0CA14A203566}" type="presParOf" srcId="{EEA95AF6-575D-4893-AC8E-744F80D53311}" destId="{E00F950E-6F91-4DAD-9FA1-7A9AAFA1653A}" srcOrd="5" destOrd="0" presId="urn:microsoft.com/office/officeart/2005/8/layout/vList2"/>
    <dgm:cxn modelId="{569B85C8-FDE7-4478-A75E-9682D07E9455}" type="presParOf" srcId="{EEA95AF6-575D-4893-AC8E-744F80D53311}" destId="{DAB92B18-04F1-4E09-B501-36138DC346AE}" srcOrd="6" destOrd="0" presId="urn:microsoft.com/office/officeart/2005/8/layout/vList2"/>
    <dgm:cxn modelId="{F40056D7-4ABC-4E23-AFCC-529FDA6C07B7}" type="presParOf" srcId="{EEA95AF6-575D-4893-AC8E-744F80D53311}" destId="{70178359-951C-43C3-8222-1353E4D1B800}" srcOrd="7" destOrd="0" presId="urn:microsoft.com/office/officeart/2005/8/layout/vList2"/>
    <dgm:cxn modelId="{2896D1BA-EACA-4766-9C47-F0F4E6B0EB2F}" type="presParOf" srcId="{EEA95AF6-575D-4893-AC8E-744F80D53311}" destId="{85B65ECA-8D19-4E05-95F0-29F097D9A441}" srcOrd="8" destOrd="0" presId="urn:microsoft.com/office/officeart/2005/8/layout/vList2"/>
    <dgm:cxn modelId="{412483D4-EFF6-4492-8D1F-EE14DFC4D478}" type="presParOf" srcId="{EEA95AF6-575D-4893-AC8E-744F80D53311}" destId="{DF2974E3-A5A6-46EF-948D-32968633B0CA}" srcOrd="9" destOrd="0" presId="urn:microsoft.com/office/officeart/2005/8/layout/vList2"/>
    <dgm:cxn modelId="{0A0E2FB2-A9AF-4C50-9576-DE4745904754}" type="presParOf" srcId="{EEA95AF6-575D-4893-AC8E-744F80D53311}" destId="{EEE71ED8-1F3C-447D-8651-46CE61C259E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E6358-4AF4-46A8-BCF8-AE84D6836739}">
      <dsp:nvSpPr>
        <dsp:cNvPr id="0" name=""/>
        <dsp:cNvSpPr/>
      </dsp:nvSpPr>
      <dsp:spPr>
        <a:xfrm>
          <a:off x="0" y="0"/>
          <a:ext cx="9720071" cy="593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Peer-to-Peer </a:t>
          </a:r>
          <a:r>
            <a:rPr lang="de-DE" sz="2600" kern="1200" dirty="0" err="1"/>
            <a:t>networks</a:t>
          </a:r>
          <a:endParaRPr lang="en-US" sz="2600" kern="1200" dirty="0"/>
        </a:p>
      </dsp:txBody>
      <dsp:txXfrm>
        <a:off x="28957" y="28957"/>
        <a:ext cx="9662157" cy="535276"/>
      </dsp:txXfrm>
    </dsp:sp>
    <dsp:sp modelId="{C79B1F32-CAA8-45F7-A85A-C32D6B8849C3}">
      <dsp:nvSpPr>
        <dsp:cNvPr id="0" name=""/>
        <dsp:cNvSpPr/>
      </dsp:nvSpPr>
      <dsp:spPr>
        <a:xfrm>
          <a:off x="0" y="712979"/>
          <a:ext cx="9720071" cy="593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/>
            <a:t>continous </a:t>
          </a:r>
          <a:endParaRPr lang="en-US" sz="2600" kern="1200"/>
        </a:p>
      </dsp:txBody>
      <dsp:txXfrm>
        <a:off x="28957" y="741936"/>
        <a:ext cx="9662157" cy="535276"/>
      </dsp:txXfrm>
    </dsp:sp>
    <dsp:sp modelId="{42EFE770-266A-4AD5-855A-FAFEE85FFD29}">
      <dsp:nvSpPr>
        <dsp:cNvPr id="0" name=""/>
        <dsp:cNvSpPr/>
      </dsp:nvSpPr>
      <dsp:spPr>
        <a:xfrm>
          <a:off x="0" y="1381049"/>
          <a:ext cx="9720071" cy="593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/>
            <a:t>synchronous</a:t>
          </a:r>
          <a:endParaRPr lang="en-US" sz="2600" kern="1200"/>
        </a:p>
      </dsp:txBody>
      <dsp:txXfrm>
        <a:off x="28957" y="1410006"/>
        <a:ext cx="9662157" cy="535276"/>
      </dsp:txXfrm>
    </dsp:sp>
    <dsp:sp modelId="{DAB92B18-04F1-4E09-B501-36138DC346AE}">
      <dsp:nvSpPr>
        <dsp:cNvPr id="0" name=""/>
        <dsp:cNvSpPr/>
      </dsp:nvSpPr>
      <dsp:spPr>
        <a:xfrm>
          <a:off x="0" y="2049120"/>
          <a:ext cx="9720071" cy="593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each</a:t>
          </a:r>
          <a:r>
            <a:rPr lang="de-DE" sz="2600" kern="1200" dirty="0"/>
            <a:t> </a:t>
          </a:r>
          <a:r>
            <a:rPr lang="de-DE" sz="2600" kern="1200" dirty="0" err="1"/>
            <a:t>simulation</a:t>
          </a:r>
          <a:r>
            <a:rPr lang="de-DE" sz="2600" kern="1200" dirty="0"/>
            <a:t> was </a:t>
          </a:r>
          <a:r>
            <a:rPr lang="de-DE" sz="2600" kern="1200" dirty="0" err="1"/>
            <a:t>run</a:t>
          </a:r>
          <a:r>
            <a:rPr lang="de-DE" sz="2600" kern="1200" dirty="0"/>
            <a:t> </a:t>
          </a:r>
          <a:r>
            <a:rPr lang="de-DE" sz="2600" kern="1200" dirty="0" err="1"/>
            <a:t>for</a:t>
          </a:r>
          <a:r>
            <a:rPr lang="de-DE" sz="2600" kern="1200" dirty="0"/>
            <a:t> 50 </a:t>
          </a:r>
          <a:r>
            <a:rPr lang="de-DE" sz="2600" kern="1200" dirty="0" err="1"/>
            <a:t>rounds</a:t>
          </a:r>
          <a:endParaRPr lang="en-US" sz="2600" kern="1200" dirty="0"/>
        </a:p>
      </dsp:txBody>
      <dsp:txXfrm>
        <a:off x="28957" y="2078077"/>
        <a:ext cx="9662157" cy="535276"/>
      </dsp:txXfrm>
    </dsp:sp>
    <dsp:sp modelId="{85B65ECA-8D19-4E05-95F0-29F097D9A441}">
      <dsp:nvSpPr>
        <dsp:cNvPr id="0" name=""/>
        <dsp:cNvSpPr/>
      </dsp:nvSpPr>
      <dsp:spPr>
        <a:xfrm>
          <a:off x="0" y="2717190"/>
          <a:ext cx="9720071" cy="593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/>
            <a:t>x-axis number of rounds</a:t>
          </a:r>
          <a:endParaRPr lang="en-US" sz="2600" kern="1200"/>
        </a:p>
      </dsp:txBody>
      <dsp:txXfrm>
        <a:off x="28957" y="2746147"/>
        <a:ext cx="9662157" cy="535276"/>
      </dsp:txXfrm>
    </dsp:sp>
    <dsp:sp modelId="{EEE71ED8-1F3C-447D-8651-46CE61C259E6}">
      <dsp:nvSpPr>
        <dsp:cNvPr id="0" name=""/>
        <dsp:cNvSpPr/>
      </dsp:nvSpPr>
      <dsp:spPr>
        <a:xfrm>
          <a:off x="0" y="3385260"/>
          <a:ext cx="9720071" cy="593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/>
            <a:t>y-axis Mean Squared Error (MSE)</a:t>
          </a:r>
          <a:endParaRPr lang="en-US" sz="2600" kern="1200"/>
        </a:p>
      </dsp:txBody>
      <dsp:txXfrm>
        <a:off x="28957" y="3414217"/>
        <a:ext cx="9662157" cy="535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43F6F-8EB5-4118-8A1E-5EC0C752D261}" type="datetimeFigureOut">
              <a:rPr lang="de-DE" smtClean="0"/>
              <a:t>01.08.2024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B56B5-A2F4-41AA-BB1C-BBA2C5AA5B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6022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5B3D3-CADC-C16B-22E7-8F5A6A992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1B27EC1-3775-59BA-2A06-F62E6E87B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2E6629-17A2-35EE-8C2D-216A46EED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7C0C6-D179-4BB3-949D-14EF10F216E9}" type="datetime1">
              <a:rPr lang="de-DE" smtClean="0"/>
              <a:t>01.08.2024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8FDACC-D811-8502-30E4-309701727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B1A9C-4C28-217A-9553-8838F313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367DE-B3A2-47A6-830B-032099F964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7410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2FFDB-EB4C-7A63-4707-AF40EEADA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879C42F-B517-010E-613C-07F20A18B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FC8B98-1C4C-AB93-6FA0-087367AF5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2AAD-BECE-4906-84DC-07B9AA299DA0}" type="datetime1">
              <a:rPr lang="de-DE" smtClean="0"/>
              <a:t>01.08.2024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12185D-B97D-E0FB-3294-0C4F7988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C6EC73-D48A-BD47-E6FC-7B5E2ECA9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367DE-B3A2-47A6-830B-032099F964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091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1111EF2-85EB-D3D0-0C2C-C31832839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376E19-A782-6C85-B1DB-9212552A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5A3F7A-2300-C8C6-30C1-5E8996C2F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2519F-F8F4-4D07-B914-CC0ED5AC34FC}" type="datetime1">
              <a:rPr lang="de-DE" smtClean="0"/>
              <a:t>01.08.2024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A75568-0895-6FFD-1DA2-2299250C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CB4526-A27C-9445-270C-55320D92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367DE-B3A2-47A6-830B-032099F964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972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16A9F24-9F50-498C-99A9-DAF295000F79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992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2173" y="6470704"/>
            <a:ext cx="1291689" cy="274320"/>
          </a:xfrm>
        </p:spPr>
        <p:txBody>
          <a:bodyPr/>
          <a:lstStyle>
            <a:lvl1pPr>
              <a:defRPr sz="1800"/>
            </a:lvl1pPr>
          </a:lstStyle>
          <a:p>
            <a:fld id="{30184444-FE03-435C-A8CD-D4CD1166BBB2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13861" y="6470704"/>
            <a:ext cx="9283149" cy="274320"/>
          </a:xfrm>
        </p:spPr>
        <p:txBody>
          <a:bodyPr/>
          <a:lstStyle>
            <a:lvl1pPr algn="ctr">
              <a:defRPr sz="1800"/>
            </a:lvl1pPr>
          </a:lstStyle>
          <a:p>
            <a:r>
              <a:rPr lang="de-DE" dirty="0"/>
              <a:t>Self-</a:t>
            </a:r>
            <a:r>
              <a:rPr lang="de-DE" dirty="0" err="1"/>
              <a:t>Stabilized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Load </a:t>
            </a:r>
            <a:r>
              <a:rPr lang="de-DE" dirty="0" err="1"/>
              <a:t>Balancing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7011" y="6470704"/>
            <a:ext cx="1172816" cy="274320"/>
          </a:xfrm>
        </p:spPr>
        <p:txBody>
          <a:bodyPr/>
          <a:lstStyle>
            <a:lvl1pPr algn="r">
              <a:defRPr sz="1800"/>
            </a:lvl1pPr>
          </a:lstStyle>
          <a:p>
            <a:fld id="{802006FE-6571-4354-8775-F8708372C22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6617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EC22-39CF-4F40-9A86-19FB86613FCD}" type="datetime1">
              <a:rPr lang="de-DE" smtClean="0"/>
              <a:t>01.08.2024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226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0C2B-A577-499C-A374-0C26617BE89C}" type="datetime1">
              <a:rPr lang="de-DE" smtClean="0"/>
              <a:t>01.08.2024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3360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38E52-544A-4B42-B083-A432CD8FB21A}" type="datetime1">
              <a:rPr lang="de-DE" smtClean="0"/>
              <a:t>01.08.2024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2983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000EC-5AF9-4EB4-A21A-8BD2D6EF7C1F}" type="datetime1">
              <a:rPr lang="de-DE" smtClean="0"/>
              <a:t>01.08.2024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69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30C9-4E64-49F3-91F7-EF63277A6463}" type="datetime1">
              <a:rPr lang="de-DE" smtClean="0"/>
              <a:t>01.08.2024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518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46339-83BD-40BE-985C-F3E48DF12F59}" type="datetime1">
              <a:rPr lang="de-DE" smtClean="0"/>
              <a:t>01.08.2024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16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ABB97-8AAF-90B7-F1E7-8017F648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876883-2C4D-4550-3089-61AAC7B13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E10309-39A4-A622-2006-B5399D595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8E6C-2F4D-4101-BF89-088D7C00CB45}" type="datetime1">
              <a:rPr lang="de-DE" smtClean="0"/>
              <a:t>01.08.2024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168193-E80C-B070-F99F-341AD0214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Self-</a:t>
            </a:r>
            <a:r>
              <a:rPr lang="de-DE" dirty="0" err="1"/>
              <a:t>Stabilized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Load </a:t>
            </a:r>
            <a:r>
              <a:rPr lang="de-DE" dirty="0" err="1"/>
              <a:t>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902B9F-9418-7B87-C171-A9CB2E90B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367DE-B3A2-47A6-830B-032099F964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01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9CBB-42C4-4F9A-8AFC-D6237C75D9F9}" type="datetime1">
              <a:rPr lang="de-DE" smtClean="0"/>
              <a:t>01.08.2024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584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73A2A-19FC-440E-B5E3-9A6F924AD769}" type="datetime1">
              <a:rPr lang="de-DE" smtClean="0"/>
              <a:t>01.08.2024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7262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F132-E64C-48A4-9F14-22E79BA6EB42}" type="datetime1">
              <a:rPr lang="de-DE" smtClean="0"/>
              <a:t>01.08.2024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586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4BF8B-A09D-E561-68D0-F25E01018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1FC7F6D-C55E-E912-55DD-246B19B8A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AFD2A-1F90-EA45-2102-BDF6EB16A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75B-C47F-4B65-9D45-3CB235BC0491}" type="datetimeFigureOut">
              <a:rPr lang="de-DE" smtClean="0"/>
              <a:t>01.08.2024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D92CF5-1F0D-9D3D-3C49-44F976C46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B0AECA-D8BC-476F-006C-CEB4599FC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0E3C-371E-4A5E-BAEE-6BB03CAD82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478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9786D4-4ABB-CBE9-13FF-FA573F5D1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E7EAAE-7871-79BC-C572-E64DE543D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2CD194-BCC4-F9B7-AE8D-09585BA8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75B-C47F-4B65-9D45-3CB235BC0491}" type="datetimeFigureOut">
              <a:rPr lang="de-DE" smtClean="0"/>
              <a:t>01.08.2024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D88F39-5101-B92B-56F1-F76CBEF4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4EA0B-5905-3F64-436F-7E20D5E3B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0E3C-371E-4A5E-BAEE-6BB03CAD82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7366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518E9-BDF5-717A-C5D9-B82017CD9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E3CF01-8153-FC13-1B53-D9F33901B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AAFD9F-ED92-5ECD-55AF-958E2249E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75B-C47F-4B65-9D45-3CB235BC0491}" type="datetimeFigureOut">
              <a:rPr lang="de-DE" smtClean="0"/>
              <a:t>01.08.2024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102CD-328A-5508-A90B-3356EA73C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DD6E9-E416-E6BB-B0A4-EC552182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0E3C-371E-4A5E-BAEE-6BB03CAD82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2377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C82483-7D75-3DC5-683C-F8465F976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BFC147-3F9D-27C3-6090-F0111E9C03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6BC925-FEDC-A992-04EF-73E1D1249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9CE4E65-8E60-6140-7CEA-AA55DEA9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75B-C47F-4B65-9D45-3CB235BC0491}" type="datetimeFigureOut">
              <a:rPr lang="de-DE" smtClean="0"/>
              <a:t>01.08.2024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A2F1CD9-1764-91BA-6AB0-42CE9A94C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F1897FB-A334-786B-ABAE-E0970E14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0E3C-371E-4A5E-BAEE-6BB03CAD82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406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E88091-C533-9118-1C3F-EB5A2B6B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9AC30F-4CAC-D958-05CD-D4056BB6E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B4A2C06-5D28-327C-0869-F0D6D0D19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2EA8B03-35C7-5EC6-4BEE-444C2AB603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D03D7AA-D00F-2AA2-3E2F-D4176192E9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6DA8E9-2FDC-5013-F717-955B59C47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75B-C47F-4B65-9D45-3CB235BC0491}" type="datetimeFigureOut">
              <a:rPr lang="de-DE" smtClean="0"/>
              <a:t>01.08.2024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2716C6-308E-7E55-6858-51148EAF9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E90F530-0389-2250-E248-9ADD95282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0E3C-371E-4A5E-BAEE-6BB03CAD82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6243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792C3-F789-003C-8B69-AEA088D56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B8EFAB3-4D2C-86F3-7AA4-B9A28A38E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75B-C47F-4B65-9D45-3CB235BC0491}" type="datetimeFigureOut">
              <a:rPr lang="de-DE" smtClean="0"/>
              <a:t>01.08.2024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A02C2A-8D01-6944-D763-2BD5EC84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9A883F-DA70-FA2A-65DE-B742DE10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0E3C-371E-4A5E-BAEE-6BB03CAD82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674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0B8C401-DFA1-B563-A99D-DCA2D39EE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75B-C47F-4B65-9D45-3CB235BC0491}" type="datetimeFigureOut">
              <a:rPr lang="de-DE" smtClean="0"/>
              <a:t>01.08.2024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07768-2B31-B0A7-CCAE-42ECB5BF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413247-7C7D-788F-C933-E819BF14A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0E3C-371E-4A5E-BAEE-6BB03CAD82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215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676B6-8E34-F6C8-85A9-EA949FEE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78D1A4-114A-836D-D4C7-05A53FDFC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BA0AF0-C5BE-56A5-8305-20F1BF72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A34F6-D50A-4378-A686-B2F767FCBBEE}" type="datetime1">
              <a:rPr lang="de-DE" smtClean="0"/>
              <a:t>01.08.2024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BB5E8D-EDFF-B783-4D3F-DB5107473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74B296-EA13-8FA4-6EA5-F4252394C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367DE-B3A2-47A6-830B-032099F964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75047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E7FA0E-4538-DC05-0260-1D190FC20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062AE-839C-9B68-5838-EBDA0603F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9F7F25-D400-D636-61D2-894FE44F7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59EAD0-93A4-FD75-6CEB-D98EC9532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75B-C47F-4B65-9D45-3CB235BC0491}" type="datetimeFigureOut">
              <a:rPr lang="de-DE" smtClean="0"/>
              <a:t>01.08.2024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70138A-3A81-B18D-71BE-72F1BAC53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D7D344-DC40-2765-D19A-0539879B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0E3C-371E-4A5E-BAEE-6BB03CAD82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1922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06DCD-65A5-7B88-486C-96E8721C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4F5F4C3-F827-B048-1BA3-6664FB679C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CE681C-2CE0-A201-6FE1-245BB2E89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3A3BC07-4B5A-829E-270C-25E763694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75B-C47F-4B65-9D45-3CB235BC0491}" type="datetimeFigureOut">
              <a:rPr lang="de-DE" smtClean="0"/>
              <a:t>01.08.2024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438495-F965-A2E7-AC28-8DEF2F715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23C2AF-8737-A2F6-BDC2-91124266B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0E3C-371E-4A5E-BAEE-6BB03CAD82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8917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A71AC3-56CE-2D8B-3D53-BA3E0898C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3A77808-3E0B-A4F3-BA06-99E6F4ACD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8CC16E-BAC8-75D4-0426-5BDD1E672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75B-C47F-4B65-9D45-3CB235BC0491}" type="datetimeFigureOut">
              <a:rPr lang="de-DE" smtClean="0"/>
              <a:t>01.08.2024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F3C33E-9682-C110-88D3-5DB430F74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827616-9780-C0F6-1CFB-0AE207812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0E3C-371E-4A5E-BAEE-6BB03CAD82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04308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1DFC8A7-2330-A2AB-0688-5EC91BEF4E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F35A3F-FD42-AA25-5E72-712BBABB8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609C15-6F32-2AB1-EEB3-0E69164F8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75B-C47F-4B65-9D45-3CB235BC0491}" type="datetimeFigureOut">
              <a:rPr lang="de-DE" smtClean="0"/>
              <a:t>01.08.2024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EDB84B-267D-F078-5E06-97DF4B7FD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84547-E6B2-F8D0-673E-4DDA4D6C3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0E3C-371E-4A5E-BAEE-6BB03CAD82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9139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27DE71-190C-3F81-CF7A-2B1A40C28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C9296E-1546-1D32-965F-8269E647B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75B-C47F-4B65-9D45-3CB235BC0491}" type="datetimeFigureOut">
              <a:rPr lang="de-DE" smtClean="0"/>
              <a:t>01.08.2024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BD9F90-6B50-A053-EE73-75E0360CD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C2E9D0-D25D-1E67-D1F8-5B13BEDC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0E3C-371E-4A5E-BAEE-6BB03CAD82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0828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F355C4-5753-3FEA-D97D-29DF0080B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08A9FA-FC13-40E5-BEF4-17020159D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265C10B-0B3D-D0DC-F7F6-D4FACEBE9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A561ED-2225-7183-2F93-A2E60436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0CAF-8EDD-445D-A5EE-F4C9925F56C0}" type="datetime1">
              <a:rPr lang="de-DE" smtClean="0"/>
              <a:t>01.08.2024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7763F1-83EF-2F31-2617-9E8962F2E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F76A9A-A773-E549-0738-24113D3C9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367DE-B3A2-47A6-830B-032099F964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225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B99ADA-4075-846B-9845-419F1A343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899821-9EE5-8F29-B15E-B883FB4B9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B0628F-616D-478F-3C63-C75D00C5F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BFEBC0B-C5C6-EFE9-71EA-F6157E8F88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DA4A2C-F299-7D71-6346-277CC32A1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D7E2DD-8088-01D8-9AE1-C289009B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65D1-AFBB-4A4E-BA50-EF15F799757F}" type="datetime1">
              <a:rPr lang="de-DE" smtClean="0"/>
              <a:t>01.08.2024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C0DF871-78B7-3FD2-56F8-7CF619AFB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FD498F9-4F1B-8D7C-90D0-34F9A601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367DE-B3A2-47A6-830B-032099F964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700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ACE1ED-5A7D-10B3-6E07-27B429972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4DC130-A288-C708-EB59-B644F9D2E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B4E37-8056-4A78-AE64-AB1D1704ACEC}" type="datetime1">
              <a:rPr lang="de-DE" smtClean="0"/>
              <a:t>01.08.2024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2FD128-9E62-EEAF-FC30-41E0C34B4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6768E7-7C7E-2D50-12E4-06E4E9A90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367DE-B3A2-47A6-830B-032099F964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925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6DB591B-F700-62AF-947B-0DBE7A17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6D1C6-78F8-4A2B-8ADB-0C5553489A3D}" type="datetime1">
              <a:rPr lang="de-DE" smtClean="0"/>
              <a:t>01.08.2024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1ECEC5-7F7F-8D66-AE85-5B4C4CC4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8AAD25-CE3F-B58F-7CB5-6B86324A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367DE-B3A2-47A6-830B-032099F964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391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A16B5-0161-74BB-7826-3A78162C6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D130FB-CBB0-2ED5-5338-6F2AA635B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13A9FE-1386-2076-24F2-6F0FEAB53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C0F413-944A-91AB-EF0B-E997948AF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4BC94-4092-49B5-BF73-32C659FEA9A9}" type="datetime1">
              <a:rPr lang="de-DE" smtClean="0"/>
              <a:t>01.08.2024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8B6DF1-C143-1536-62F4-9F9045B4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43C2E3-7A97-D035-5D85-44712AB9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367DE-B3A2-47A6-830B-032099F964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948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51F319-B8FF-A48F-29D6-13C8D2939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2314B95-4CF2-167A-AA2D-594762D1C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B13BFB-74AC-F858-670D-2F009468A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72A7EF-3BBD-05E8-9B42-0E27AD9C2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BEBA-490C-485B-9B99-379ECCD3EE33}" type="datetime1">
              <a:rPr lang="de-DE" smtClean="0"/>
              <a:t>01.08.2024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9DCDAC-0226-3B60-DB4D-09E6942F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3F53D5-5813-4EF4-1AD5-CBC30108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367DE-B3A2-47A6-830B-032099F964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2848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DB4CD1B-8482-5039-C35E-AC6ECAD0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8DD798-5B20-BA61-4977-8FD6A8A7B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309BDD-EBDB-6396-4530-A29E8A339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B0467A-AF37-4D5E-B4C7-759FCD9B752C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370A7F-F209-7938-8126-1DC31EBDF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 dirty="0"/>
              <a:t>Self-</a:t>
            </a:r>
            <a:r>
              <a:rPr lang="de-DE" dirty="0" err="1"/>
              <a:t>Stabilized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Load </a:t>
            </a:r>
            <a:r>
              <a:rPr lang="de-DE" dirty="0" err="1"/>
              <a:t>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C1716-7758-128F-6C79-501EE1D11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4367DE-B3A2-47A6-830B-032099F964B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98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C756091-013B-4EBB-902B-D6197380E042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84367DE-B3A2-47A6-830B-032099F964B8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88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4AE9473-A1C2-B7B3-02D3-21B43BB25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00E0D9-FA62-354A-4A09-B17879609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7D1F62-3487-BD39-7537-F627FC537A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48575B-C47F-4B65-9D45-3CB235BC0491}" type="datetimeFigureOut">
              <a:rPr lang="de-DE" smtClean="0"/>
              <a:t>01.08.2024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1CCAEA-D79C-D765-7090-701F721039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A118EB-A652-220F-5602-EFB9D9290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D30E3C-371E-4A5E-BAEE-6BB03CAD82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090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de-DE" sz="4800" dirty="0" err="1">
                <a:solidFill>
                  <a:srgbClr val="FFFFFF"/>
                </a:solidFill>
              </a:rPr>
              <a:t>Comparative</a:t>
            </a:r>
            <a:r>
              <a:rPr lang="de-DE" sz="4800" dirty="0">
                <a:solidFill>
                  <a:srgbClr val="FFFFFF"/>
                </a:solidFill>
              </a:rPr>
              <a:t> Analysis </a:t>
            </a:r>
            <a:r>
              <a:rPr lang="de-DE" sz="4800" dirty="0" err="1">
                <a:solidFill>
                  <a:srgbClr val="FFFFFF"/>
                </a:solidFill>
              </a:rPr>
              <a:t>of</a:t>
            </a:r>
            <a:r>
              <a:rPr lang="de-DE" sz="4800" dirty="0">
                <a:solidFill>
                  <a:srgbClr val="FFFFFF"/>
                </a:solidFill>
              </a:rPr>
              <a:t> Load </a:t>
            </a:r>
            <a:r>
              <a:rPr lang="de-DE" sz="4800" dirty="0" err="1">
                <a:solidFill>
                  <a:srgbClr val="FFFFFF"/>
                </a:solidFill>
              </a:rPr>
              <a:t>Balancing</a:t>
            </a:r>
            <a:r>
              <a:rPr lang="de-DE" sz="4800" dirty="0">
                <a:solidFill>
                  <a:srgbClr val="FFFFFF"/>
                </a:solidFill>
              </a:rPr>
              <a:t> </a:t>
            </a:r>
            <a:r>
              <a:rPr lang="de-DE" sz="4800" dirty="0" err="1">
                <a:solidFill>
                  <a:srgbClr val="FFFFFF"/>
                </a:solidFill>
              </a:rPr>
              <a:t>Algorithms</a:t>
            </a:r>
            <a:r>
              <a:rPr lang="de-DE" sz="4800" dirty="0">
                <a:solidFill>
                  <a:srgbClr val="FFFFFF"/>
                </a:solidFill>
              </a:rPr>
              <a:t> in </a:t>
            </a:r>
            <a:r>
              <a:rPr lang="de-DE" sz="4800" dirty="0">
                <a:solidFill>
                  <a:srgbClr val="FFD44B"/>
                </a:solidFill>
              </a:rPr>
              <a:t>General Graphs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Emre Bayazitoglu</a:t>
            </a:r>
          </a:p>
          <a:p>
            <a:pPr algn="l"/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Saptadi</a:t>
            </a:r>
            <a:r>
              <a:rPr lang="de-DE" dirty="0"/>
              <a:t> Nugroho</a:t>
            </a: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A5E84-76B4-852E-BDA7-4D0FAEF3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Complete</a:t>
            </a:r>
            <a:r>
              <a:rPr lang="de-DE" dirty="0"/>
              <a:t> Graph: Networksize 1.000</a:t>
            </a:r>
          </a:p>
        </p:txBody>
      </p:sp>
      <p:pic>
        <p:nvPicPr>
          <p:cNvPr id="4" name="Inhaltsplatzhalter 3" descr="Ein Bild, das Text, Reihe, Diagramm, Zahl enthält.&#10;&#10;Beschreibung automatisch generiert.">
            <a:extLst>
              <a:ext uri="{FF2B5EF4-FFF2-40B4-BE49-F238E27FC236}">
                <a16:creationId xmlns:a16="http://schemas.microsoft.com/office/drawing/2014/main" id="{AF3CCF8A-5BD2-8C2F-B18C-FD34D968F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296" y="1669983"/>
            <a:ext cx="7731407" cy="4602801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668439-E168-D256-D015-DBACD2E1C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6156-8ACB-405B-875A-886135ECC267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19A7A6-F2C0-FC7B-6FB1-F776E7B62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7A20DD-C087-A365-BE45-94990426F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458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E90E8-12A7-7CA4-07FA-4FB22EA67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Complete</a:t>
            </a:r>
            <a:r>
              <a:rPr lang="de-DE" dirty="0"/>
              <a:t> Graph: Networksize 10.000</a:t>
            </a:r>
          </a:p>
        </p:txBody>
      </p:sp>
      <p:pic>
        <p:nvPicPr>
          <p:cNvPr id="4" name="Inhaltsplatzhalter 3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8506DE1A-0829-D8AE-F0B5-31B66D4B4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045" y="1736397"/>
            <a:ext cx="7509909" cy="4470935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0225E6D-4823-5516-7FFC-486592288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5E46D-61FD-4CF5-BC0B-BAA85D28EF50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1C5CAA-AFDC-A5E0-E4F7-AB2E8BED4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3B667B-B5F1-2BDA-438D-DED29784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8024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1136FD-BBB2-4EB4-A240-3E21EECF7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4F241A-5872-886D-9EAF-553C5DF0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Grid Graph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826B28-36B0-4CC1-8EC8-EF9B88B3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CFE4B44-9518-3F1E-4A69-337250A8EA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9" y="2294546"/>
                <a:ext cx="3791711" cy="393192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Grid</a:t>
                </a:r>
                <a:r>
                  <a:rPr lang="de-DE" dirty="0">
                    <a:solidFill>
                      <a:srgbClr val="FFFFFF"/>
                    </a:solidFill>
                  </a:rPr>
                  <a:t> Graph</a:t>
                </a:r>
              </a:p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rgbClr val="FFFFFF"/>
                    </a:solidFill>
                  </a:rPr>
                  <a:t>vertices</a:t>
                </a:r>
              </a:p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2∗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de-DE" dirty="0">
                  <a:solidFill>
                    <a:srgbClr val="FFFFFF"/>
                  </a:solidFill>
                </a:endParaRPr>
              </a:p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dirty="0">
                    <a:solidFill>
                      <a:srgbClr val="FFFFFF"/>
                    </a:solidFill>
                  </a:rPr>
                  <a:t> </a:t>
                </a:r>
                <a:r>
                  <a:rPr lang="de-DE" dirty="0" err="1">
                    <a:solidFill>
                      <a:srgbClr val="FFFFFF"/>
                    </a:solidFill>
                  </a:rPr>
                  <a:t>denotes</a:t>
                </a: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the</a:t>
                </a:r>
                <a:r>
                  <a:rPr lang="de-DE" dirty="0">
                    <a:solidFill>
                      <a:srgbClr val="FFFFFF"/>
                    </a:solidFill>
                  </a:rPr>
                  <a:t> </a:t>
                </a:r>
                <a:r>
                  <a:rPr lang="de-DE" dirty="0" err="1">
                    <a:solidFill>
                      <a:srgbClr val="FFFFFF"/>
                    </a:solidFill>
                  </a:rPr>
                  <a:t>height</a:t>
                </a:r>
                <a:endParaRPr lang="de-DE" dirty="0">
                  <a:solidFill>
                    <a:srgbClr val="FFFFFF"/>
                  </a:solidFill>
                </a:endParaRPr>
              </a:p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>
                    <a:solidFill>
                      <a:srgbClr val="FFFFFF"/>
                    </a:solidFill>
                  </a:rPr>
                  <a:t> </a:t>
                </a:r>
                <a:r>
                  <a:rPr lang="de-DE" dirty="0" err="1">
                    <a:solidFill>
                      <a:srgbClr val="FFFFFF"/>
                    </a:solidFill>
                  </a:rPr>
                  <a:t>denotes</a:t>
                </a: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the</a:t>
                </a: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width</a:t>
                </a:r>
                <a:endParaRPr lang="de-DE" dirty="0">
                  <a:solidFill>
                    <a:srgbClr val="FFFFFF"/>
                  </a:solidFill>
                </a:endParaRPr>
              </a:p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winner</a:t>
                </a:r>
                <a:r>
                  <a:rPr lang="de-DE" dirty="0">
                    <a:solidFill>
                      <a:srgbClr val="FFFFFF"/>
                    </a:solidFill>
                  </a:rPr>
                  <a:t>: </a:t>
                </a:r>
                <a:r>
                  <a:rPr lang="de-DE" dirty="0">
                    <a:solidFill>
                      <a:srgbClr val="FFC000"/>
                    </a:solidFill>
                  </a:rPr>
                  <a:t>Deal-Agreement-</a:t>
                </a:r>
                <a:r>
                  <a:rPr lang="de-DE" dirty="0" err="1">
                    <a:solidFill>
                      <a:srgbClr val="FFC000"/>
                    </a:solidFill>
                  </a:rPr>
                  <a:t>Based</a:t>
                </a:r>
                <a:r>
                  <a:rPr lang="de-DE" dirty="0">
                    <a:solidFill>
                      <a:srgbClr val="FFC000"/>
                    </a:solidFill>
                  </a:rPr>
                  <a:t> Protocol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CFE4B44-9518-3F1E-4A69-337250A8EA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9" y="2294546"/>
                <a:ext cx="3791711" cy="3931920"/>
              </a:xfrm>
              <a:blipFill>
                <a:blip r:embed="rId2"/>
                <a:stretch>
                  <a:fillRect l="-1768" t="-17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 descr="Ein Bild, das Reihe, Symmetrie, Muster, Farbigkeit enthält.&#10;&#10;Automatisch generierte Beschreibung">
            <a:extLst>
              <a:ext uri="{FF2B5EF4-FFF2-40B4-BE49-F238E27FC236}">
                <a16:creationId xmlns:a16="http://schemas.microsoft.com/office/drawing/2014/main" id="{00740D7A-970D-40FE-A6D1-8D522294D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1" t="9578" r="32844" b="12942"/>
          <a:stretch/>
        </p:blipFill>
        <p:spPr>
          <a:xfrm>
            <a:off x="7669326" y="1888035"/>
            <a:ext cx="3075064" cy="3081929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98B0CE-102F-5C0A-32CD-926128A360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" y="6470704"/>
            <a:ext cx="2154142" cy="2743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93D6FA5-1C72-4F0F-A2D9-19F63E17AD0A}" type="datetime1">
              <a:rPr lang="de-DE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01.08.2024</a:t>
            </a:fld>
            <a:endParaRPr lang="de-DE" sz="13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A83D5F1-3283-E1E8-8AC3-237F8109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sz="1300"/>
              <a:t>Self-</a:t>
            </a:r>
            <a:r>
              <a:rPr lang="de-DE" sz="1300" err="1"/>
              <a:t>Stabilized</a:t>
            </a:r>
            <a:r>
              <a:rPr lang="de-DE" sz="1300"/>
              <a:t> </a:t>
            </a:r>
            <a:r>
              <a:rPr lang="de-DE" sz="1300" err="1"/>
              <a:t>Local</a:t>
            </a:r>
            <a:r>
              <a:rPr lang="de-DE" sz="1300"/>
              <a:t> Load </a:t>
            </a:r>
            <a:r>
              <a:rPr lang="de-DE" sz="1300" err="1"/>
              <a:t>Balancing</a:t>
            </a:r>
            <a:endParaRPr lang="de-DE" sz="130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02A982-E8EA-A031-0396-8E7DA99F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02006FE-6571-4354-8775-F8708372C227}" type="slidenum">
              <a:rPr lang="de-DE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de-DE" sz="1300"/>
          </a:p>
        </p:txBody>
      </p:sp>
    </p:spTree>
    <p:extLst>
      <p:ext uri="{BB962C8B-B14F-4D97-AF65-F5344CB8AC3E}">
        <p14:creationId xmlns:p14="http://schemas.microsoft.com/office/powerpoint/2010/main" val="2203839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AD52A-950C-A2AB-04A0-EBC64261E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5x2 </a:t>
            </a:r>
            <a:r>
              <a:rPr lang="de-DE" dirty="0" err="1"/>
              <a:t>Grid</a:t>
            </a:r>
            <a:r>
              <a:rPr lang="de-DE" dirty="0"/>
              <a:t> Graph: Networksize: 10 </a:t>
            </a:r>
          </a:p>
        </p:txBody>
      </p:sp>
      <p:pic>
        <p:nvPicPr>
          <p:cNvPr id="4" name="Inhaltsplatzhalter 3" descr="Ein Bild, das Text, Screenshot, Reihe, Diagramm enthält.&#10;&#10;Beschreibung automatisch generiert.">
            <a:extLst>
              <a:ext uri="{FF2B5EF4-FFF2-40B4-BE49-F238E27FC236}">
                <a16:creationId xmlns:a16="http://schemas.microsoft.com/office/drawing/2014/main" id="{8C2B44EA-0A71-4793-13E4-72F803981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4091" y="1600536"/>
            <a:ext cx="7543817" cy="4491772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0A3E2D-5170-BCD9-3562-22799D0E2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D7E5A-BBA6-4380-9B2F-A3674E6DAC54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6E0871-CFA8-1E20-84C8-69CF706E1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71251F-6554-5497-8976-F404DD5B6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315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A689D-328A-AD8F-201B-55B7E52C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10x10 </a:t>
            </a:r>
            <a:r>
              <a:rPr lang="de-DE" dirty="0" err="1"/>
              <a:t>Grid</a:t>
            </a:r>
            <a:r>
              <a:rPr lang="de-DE" dirty="0"/>
              <a:t> Graph: Networksize 100</a:t>
            </a:r>
          </a:p>
        </p:txBody>
      </p:sp>
      <p:pic>
        <p:nvPicPr>
          <p:cNvPr id="4" name="Inhaltsplatzhalter 3" descr="Ein Bild, das Text, Reihe, Screenshot, Diagramm enthält.&#10;&#10;Beschreibung automatisch generiert.">
            <a:extLst>
              <a:ext uri="{FF2B5EF4-FFF2-40B4-BE49-F238E27FC236}">
                <a16:creationId xmlns:a16="http://schemas.microsoft.com/office/drawing/2014/main" id="{7A895B86-575E-CFC3-13E1-E506A0CC4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268299" y="1715232"/>
            <a:ext cx="7655402" cy="4557552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4B15AB-3DC0-23B9-4054-B24D6ACC1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CC5E-7D8B-4284-A2A1-2BD69F377976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893865-991F-CE09-ECFD-F2B10D1A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C6C628-8451-A44C-3ACB-C57057640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8" name="Grafik 7" descr="Ein Bild, das Screenshot, Rechteck, Diagramm, Multimedia-Software enthält.&#10;&#10;Automatisch generierte Beschreibung">
            <a:extLst>
              <a:ext uri="{FF2B5EF4-FFF2-40B4-BE49-F238E27FC236}">
                <a16:creationId xmlns:a16="http://schemas.microsoft.com/office/drawing/2014/main" id="{92CF4FBF-541D-EA1C-E51C-D0B6B79BDF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23654" r="20282" b="5648"/>
          <a:stretch/>
        </p:blipFill>
        <p:spPr>
          <a:xfrm>
            <a:off x="1815717" y="1113613"/>
            <a:ext cx="8002537" cy="482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1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3ECB4-6681-8D24-F6EC-31F1DFBB2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100x10 </a:t>
            </a:r>
            <a:r>
              <a:rPr lang="de-DE" dirty="0" err="1">
                <a:ea typeface="+mj-lt"/>
                <a:cs typeface="+mj-lt"/>
              </a:rPr>
              <a:t>Grid</a:t>
            </a:r>
            <a:r>
              <a:rPr lang="de-DE" dirty="0">
                <a:ea typeface="+mj-lt"/>
                <a:cs typeface="+mj-lt"/>
              </a:rPr>
              <a:t> Graph: Networksize 1.000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4" name="Inhaltsplatzhalter 3" descr="Ein Bild, das Text, Screenshot, Reihe, Diagramm enthält.&#10;&#10;Beschreibung automatisch generiert.">
            <a:extLst>
              <a:ext uri="{FF2B5EF4-FFF2-40B4-BE49-F238E27FC236}">
                <a16:creationId xmlns:a16="http://schemas.microsoft.com/office/drawing/2014/main" id="{E10A6568-4FC8-AF06-BF46-B6996B616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8298" y="1585245"/>
            <a:ext cx="7655403" cy="4557553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30669A-C32D-0742-8C60-12662502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7ECD0-83E5-4295-8FF4-AB6BD359E57F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7A775B-D40C-391D-5812-E771089F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267C56-E09A-06EE-84E9-C5E5702EF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8" name="Grafik 7" descr="Ein Bild, das Screenshot, Rechteck, Diagramm, Reihe enthält.&#10;&#10;Automatisch generierte Beschreibung">
            <a:extLst>
              <a:ext uri="{FF2B5EF4-FFF2-40B4-BE49-F238E27FC236}">
                <a16:creationId xmlns:a16="http://schemas.microsoft.com/office/drawing/2014/main" id="{D538BD46-2E2F-2BFC-A599-1D7C22895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24192" r="20447" b="5647"/>
          <a:stretch/>
        </p:blipFill>
        <p:spPr>
          <a:xfrm>
            <a:off x="2142365" y="1140643"/>
            <a:ext cx="8026139" cy="481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9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D3285-7A12-80EC-45E9-40CE2D9C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100x100 </a:t>
            </a:r>
            <a:r>
              <a:rPr lang="de-DE" dirty="0" err="1">
                <a:ea typeface="+mj-lt"/>
                <a:cs typeface="+mj-lt"/>
              </a:rPr>
              <a:t>Grid</a:t>
            </a:r>
            <a:r>
              <a:rPr lang="de-DE" dirty="0">
                <a:ea typeface="+mj-lt"/>
                <a:cs typeface="+mj-lt"/>
              </a:rPr>
              <a:t> Graph: Networksize 10.000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4" name="Inhaltsplatzhalter 3" descr="Ein Bild, das Text, Screenshot, Reihe, Diagramm enthält.&#10;&#10;Beschreibung automatisch generiert.">
            <a:extLst>
              <a:ext uri="{FF2B5EF4-FFF2-40B4-BE49-F238E27FC236}">
                <a16:creationId xmlns:a16="http://schemas.microsoft.com/office/drawing/2014/main" id="{3AFAD7E7-D931-7047-ACB2-3E11A75F7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352" y="1662156"/>
            <a:ext cx="7572014" cy="4507908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5E9329-5A50-B987-EA10-B03A8B9A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E9-4E05-4694-B9FE-A085968F92DC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570A03-93E1-5607-3D90-9F9244EDB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564BDD-BFE0-0E9B-7170-7759F9BE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10" name="Grafik 9" descr="Ein Bild, das Screenshot, Diagramm, Grafik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10648747-E1DC-0086-BB88-44A7335D3B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3" t="33540" r="17313" b="7354"/>
          <a:stretch/>
        </p:blipFill>
        <p:spPr>
          <a:xfrm>
            <a:off x="2059400" y="1431117"/>
            <a:ext cx="8073199" cy="484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8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3E8BA8-B082-5CC4-B6CD-05A10ED0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1000x10 </a:t>
            </a:r>
            <a:r>
              <a:rPr lang="de-DE" dirty="0" err="1">
                <a:ea typeface="+mj-lt"/>
                <a:cs typeface="+mj-lt"/>
              </a:rPr>
              <a:t>Grid</a:t>
            </a:r>
            <a:r>
              <a:rPr lang="de-DE" dirty="0">
                <a:ea typeface="+mj-lt"/>
                <a:cs typeface="+mj-lt"/>
              </a:rPr>
              <a:t> Graph: Networksize 10.000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4" name="Inhaltsplatzhalter 3" descr="Ein Bild, das Text, Screenshot, Reihe, Diagramm enthält.&#10;&#10;Beschreibung automatisch generiert.">
            <a:extLst>
              <a:ext uri="{FF2B5EF4-FFF2-40B4-BE49-F238E27FC236}">
                <a16:creationId xmlns:a16="http://schemas.microsoft.com/office/drawing/2014/main" id="{59D9453E-657C-2787-98FB-917C7245D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712" y="1696340"/>
            <a:ext cx="7552853" cy="4496501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ABAAEC-1A99-6C56-ED95-7060E2C2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D443B-04AD-4919-AA6E-698156C80FE0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4020AF-B932-693F-AD73-B2E832F2B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52B9EA-CDF1-4933-828E-FD7CF8B9A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10" name="Grafik 9" descr="Ein Bild, das Screenshot, Diagramm, Rechteck, Multimedia-Software enthält.&#10;&#10;Automatisch generierte Beschreibung">
            <a:extLst>
              <a:ext uri="{FF2B5EF4-FFF2-40B4-BE49-F238E27FC236}">
                <a16:creationId xmlns:a16="http://schemas.microsoft.com/office/drawing/2014/main" id="{33194A93-32D6-6767-45C6-2EB3FEDCF6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7" t="17595" r="14775" b="14501"/>
          <a:stretch/>
        </p:blipFill>
        <p:spPr>
          <a:xfrm>
            <a:off x="1941819" y="1616169"/>
            <a:ext cx="7680746" cy="46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8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A75D70-1165-A1F0-FC94-8886FC6D1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10x1000 </a:t>
            </a:r>
            <a:r>
              <a:rPr lang="de-DE" dirty="0" err="1">
                <a:ea typeface="+mj-lt"/>
                <a:cs typeface="+mj-lt"/>
              </a:rPr>
              <a:t>Grid</a:t>
            </a:r>
            <a:r>
              <a:rPr lang="de-DE" dirty="0">
                <a:ea typeface="+mj-lt"/>
                <a:cs typeface="+mj-lt"/>
              </a:rPr>
              <a:t> Graph: Networksize 10.000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4" name="Inhaltsplatzhalter 3" descr="Ein Bild, das Text, Screenshot, Reihe, Diagramm enthält.&#10;&#10;Beschreibung automatisch generiert.">
            <a:extLst>
              <a:ext uri="{FF2B5EF4-FFF2-40B4-BE49-F238E27FC236}">
                <a16:creationId xmlns:a16="http://schemas.microsoft.com/office/drawing/2014/main" id="{6F1DCE51-04FD-5BC0-E2C8-131D3C96C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6803" y="1687795"/>
            <a:ext cx="7586365" cy="4516452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3BEE97-8D36-9961-CB19-79675CE70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EB650-838B-42E6-9B00-4A8A294A47B5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B46A57-CAD4-3A10-8530-1A19F7F50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657192-0051-B3CE-D6B6-6D719220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8" name="Grafik 7" descr="Ein Bild, das Reihe, Symmetrie, Farbigkeit, Muster enthält.&#10;&#10;Automatisch generierte Beschreibung">
            <a:extLst>
              <a:ext uri="{FF2B5EF4-FFF2-40B4-BE49-F238E27FC236}">
                <a16:creationId xmlns:a16="http://schemas.microsoft.com/office/drawing/2014/main" id="{FB6E54EB-3B04-0520-2A28-859D0DF9AF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637" y="1696340"/>
            <a:ext cx="7149053" cy="42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5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1CE8CA9-D6D2-4C46-8070-9566F894E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2BE381-1C10-58C3-EE71-58D671F5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de-DE" sz="4400">
                <a:solidFill>
                  <a:schemeClr val="tx1"/>
                </a:solidFill>
              </a:rPr>
              <a:t>Lollipop Graph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2B31CF5-BEC2-457D-A52F-6A5CCB066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E7344A6-4546-66E4-5166-CDF333EFCF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9" y="2286000"/>
                <a:ext cx="3791711" cy="3931920"/>
              </a:xfrm>
            </p:spPr>
            <p:txBody>
              <a:bodyPr vert="horz" lIns="91440" tIns="45720" rIns="91440" bIns="45720" rtlCol="0">
                <a:normAutofit lnSpcReduction="10000"/>
              </a:bodyPr>
              <a:lstStyle/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 dirty="0" err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i="1" dirty="0" err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i="1" dirty="0" err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FFFFFF"/>
                    </a:solidFill>
                  </a:rPr>
                  <a:t>-Lollipop Graph</a:t>
                </a:r>
              </a:p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denotes</a:t>
                </a: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the</a:t>
                </a:r>
                <a:r>
                  <a:rPr lang="de-DE" dirty="0">
                    <a:solidFill>
                      <a:srgbClr val="FFFFFF"/>
                    </a:solidFill>
                  </a:rPr>
                  <a:t> </a:t>
                </a:r>
                <a:r>
                  <a:rPr lang="de-DE" dirty="0" err="1">
                    <a:solidFill>
                      <a:srgbClr val="FFFFFF"/>
                    </a:solidFill>
                  </a:rPr>
                  <a:t>number</a:t>
                </a:r>
                <a:r>
                  <a:rPr lang="de-DE" dirty="0">
                    <a:solidFill>
                      <a:srgbClr val="FFFFFF"/>
                    </a:solidFill>
                  </a:rPr>
                  <a:t> </a:t>
                </a:r>
                <a:r>
                  <a:rPr lang="de-DE" dirty="0" err="1">
                    <a:solidFill>
                      <a:srgbClr val="FFFFFF"/>
                    </a:solidFill>
                  </a:rPr>
                  <a:t>of</a:t>
                </a: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nodes</a:t>
                </a:r>
                <a:r>
                  <a:rPr lang="de-DE" dirty="0">
                    <a:solidFill>
                      <a:srgbClr val="FFFFFF"/>
                    </a:solidFill>
                  </a:rPr>
                  <a:t> in </a:t>
                </a:r>
                <a:r>
                  <a:rPr lang="de-DE" dirty="0" err="1">
                    <a:solidFill>
                      <a:srgbClr val="FFFFFF"/>
                    </a:solidFill>
                  </a:rPr>
                  <a:t>the</a:t>
                </a: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clique</a:t>
                </a:r>
                <a:r>
                  <a:rPr lang="de-DE" dirty="0">
                    <a:solidFill>
                      <a:srgbClr val="FFFFFF"/>
                    </a:solidFill>
                  </a:rPr>
                  <a:t> (</a:t>
                </a:r>
                <a:r>
                  <a:rPr lang="de-DE" dirty="0" err="1">
                    <a:solidFill>
                      <a:srgbClr val="FFFFFF"/>
                    </a:solidFill>
                  </a:rPr>
                  <a:t>cliquesize</a:t>
                </a:r>
                <a:r>
                  <a:rPr lang="de-DE" dirty="0">
                    <a:solidFill>
                      <a:srgbClr val="FFFFFF"/>
                    </a:solidFill>
                  </a:rPr>
                  <a:t>)</a:t>
                </a:r>
              </a:p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denotes</a:t>
                </a: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the</a:t>
                </a:r>
                <a:r>
                  <a:rPr lang="de-DE" dirty="0">
                    <a:solidFill>
                      <a:srgbClr val="FFFFFF"/>
                    </a:solidFill>
                  </a:rPr>
                  <a:t> </a:t>
                </a:r>
                <a:r>
                  <a:rPr lang="de-DE" dirty="0" err="1">
                    <a:solidFill>
                      <a:srgbClr val="FFFFFF"/>
                    </a:solidFill>
                  </a:rPr>
                  <a:t>number</a:t>
                </a: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of</a:t>
                </a: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nodes</a:t>
                </a:r>
                <a:r>
                  <a:rPr lang="de-DE" dirty="0">
                    <a:solidFill>
                      <a:srgbClr val="FFFFFF"/>
                    </a:solidFill>
                  </a:rPr>
                  <a:t> in </a:t>
                </a:r>
                <a:r>
                  <a:rPr lang="de-DE" dirty="0" err="1">
                    <a:solidFill>
                      <a:srgbClr val="FFFFFF"/>
                    </a:solidFill>
                  </a:rPr>
                  <a:t>the</a:t>
                </a: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path</a:t>
                </a:r>
                <a:r>
                  <a:rPr lang="de-DE" dirty="0">
                    <a:solidFill>
                      <a:srgbClr val="FFFFFF"/>
                    </a:solidFill>
                  </a:rPr>
                  <a:t> (</a:t>
                </a:r>
                <a:r>
                  <a:rPr lang="de-DE" dirty="0" err="1">
                    <a:solidFill>
                      <a:srgbClr val="FFFFFF"/>
                    </a:solidFill>
                  </a:rPr>
                  <a:t>pathsize</a:t>
                </a:r>
                <a:r>
                  <a:rPr lang="de-DE" dirty="0">
                    <a:solidFill>
                      <a:srgbClr val="FFFFFF"/>
                    </a:solidFill>
                  </a:rPr>
                  <a:t>)</a:t>
                </a:r>
              </a:p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>
                    <a:solidFill>
                      <a:srgbClr val="FFFFFF"/>
                    </a:solidFill>
                  </a:rPr>
                  <a:t> vertices</a:t>
                </a:r>
              </a:p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>
                    <a:solidFill>
                      <a:srgbClr val="FFFFFF"/>
                    </a:solidFill>
                  </a:rPr>
                  <a:t> edges</a:t>
                </a:r>
              </a:p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winner</a:t>
                </a:r>
                <a:r>
                  <a:rPr lang="de-DE" dirty="0">
                    <a:solidFill>
                      <a:srgbClr val="FFFFFF"/>
                    </a:solidFill>
                  </a:rPr>
                  <a:t>: </a:t>
                </a:r>
              </a:p>
              <a:p>
                <a:pPr lvl="1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FFC000"/>
                    </a:solidFill>
                  </a:rPr>
                  <a:t>DAB </a:t>
                </a:r>
                <a:r>
                  <a:rPr lang="de-DE" dirty="0" err="1">
                    <a:solidFill>
                      <a:srgbClr val="FFFFFF"/>
                    </a:solidFill>
                  </a:rPr>
                  <a:t>small</a:t>
                </a: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networksizes</a:t>
                </a: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or</a:t>
                </a: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de-DE" b="0" dirty="0">
                  <a:solidFill>
                    <a:srgbClr val="FFFFFF"/>
                  </a:solidFill>
                </a:endParaRPr>
              </a:p>
              <a:p>
                <a:pPr lvl="1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FFC000"/>
                    </a:solidFill>
                  </a:rPr>
                  <a:t>PPS </a:t>
                </a:r>
                <a:r>
                  <a:rPr lang="de-DE" dirty="0">
                    <a:solidFill>
                      <a:srgbClr val="FFFFFF"/>
                    </a:solidFill>
                  </a:rPr>
                  <a:t>large </a:t>
                </a:r>
                <a:r>
                  <a:rPr lang="de-DE" dirty="0" err="1">
                    <a:solidFill>
                      <a:srgbClr val="FFFFFF"/>
                    </a:solidFill>
                  </a:rPr>
                  <a:t>networksizes</a:t>
                </a: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or</a:t>
                </a: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de-DE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E7344A6-4546-66E4-5166-CDF333EFCF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9" y="2286000"/>
                <a:ext cx="3791711" cy="3931920"/>
              </a:xfrm>
              <a:blipFill>
                <a:blip r:embed="rId2"/>
                <a:stretch>
                  <a:fillRect l="-1768" t="-2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 descr="Ein Bild, das Reihe, Diagramm, Kreis enthält.&#10;&#10;Automatisch generierte Beschreibung">
            <a:extLst>
              <a:ext uri="{FF2B5EF4-FFF2-40B4-BE49-F238E27FC236}">
                <a16:creationId xmlns:a16="http://schemas.microsoft.com/office/drawing/2014/main" id="{3CFED192-C7EE-02D4-226B-1DB1B1809F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57" b="42135"/>
          <a:stretch/>
        </p:blipFill>
        <p:spPr>
          <a:xfrm>
            <a:off x="6476624" y="2230655"/>
            <a:ext cx="4691247" cy="2179160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48439A8-B789-3DD4-0C0F-529C35D6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" y="6470704"/>
            <a:ext cx="2154142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BF1551-8A57-4A42-8630-039E9C0A7A27}" type="datetime1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01.08.2024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124E780-1C16-578B-5E78-EE345FA80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dirty="0"/>
              <a:t>Self-</a:t>
            </a:r>
            <a:r>
              <a:rPr lang="de-DE" dirty="0" err="1"/>
              <a:t>Stabilized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Load </a:t>
            </a:r>
            <a:r>
              <a:rPr lang="de-DE" dirty="0" err="1"/>
              <a:t>Balancing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2EEA0EC-C417-E5C6-57F3-38E2F90E1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02006FE-6571-4354-8775-F8708372C227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0527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DE5F45-7608-4A4D-EEA4-CEE5E38B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de-DE" dirty="0" err="1"/>
              <a:t>Overview</a:t>
            </a:r>
            <a:endParaRPr lang="de-DE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FE242A-8D67-0C2E-5ABF-B3B16E6DE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507" y="1488173"/>
            <a:ext cx="6257721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AutoNum type="arabicPeriod"/>
            </a:pPr>
            <a:r>
              <a:rPr lang="de-DE" dirty="0"/>
              <a:t>Motivation</a:t>
            </a:r>
          </a:p>
          <a:p>
            <a:pPr marL="514350" indent="-514350">
              <a:buAutoNum type="arabicPeriod"/>
            </a:pPr>
            <a:r>
              <a:rPr lang="de-DE" dirty="0" err="1"/>
              <a:t>Recap</a:t>
            </a:r>
            <a:endParaRPr lang="de-DE" dirty="0"/>
          </a:p>
          <a:p>
            <a:pPr marL="514350" indent="-514350">
              <a:buAutoNum type="arabicPeriod"/>
            </a:pPr>
            <a:r>
              <a:rPr lang="de-DE" dirty="0"/>
              <a:t>Setting</a:t>
            </a:r>
          </a:p>
          <a:p>
            <a:pPr marL="514350" indent="-514350">
              <a:buAutoNum type="arabicPeriod"/>
            </a:pPr>
            <a:r>
              <a:rPr lang="de-DE" dirty="0" err="1"/>
              <a:t>Results</a:t>
            </a:r>
            <a:endParaRPr lang="de-DE" dirty="0"/>
          </a:p>
          <a:p>
            <a:pPr marL="971550" lvl="1">
              <a:buFont typeface="Courier New"/>
              <a:buChar char="o"/>
            </a:pP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Graph</a:t>
            </a:r>
          </a:p>
          <a:p>
            <a:pPr marL="971550" lvl="1">
              <a:buFont typeface="Courier New"/>
              <a:buChar char="o"/>
            </a:pPr>
            <a:r>
              <a:rPr lang="de-DE" dirty="0"/>
              <a:t> </a:t>
            </a:r>
            <a:r>
              <a:rPr lang="de-DE" dirty="0" err="1"/>
              <a:t>Grid</a:t>
            </a:r>
            <a:r>
              <a:rPr lang="de-DE" dirty="0"/>
              <a:t> Graph</a:t>
            </a:r>
          </a:p>
          <a:p>
            <a:pPr marL="971550" lvl="1">
              <a:buFont typeface="Courier New"/>
              <a:buChar char="o"/>
            </a:pPr>
            <a:r>
              <a:rPr lang="de-DE" dirty="0"/>
              <a:t> Lollipop Graph</a:t>
            </a:r>
          </a:p>
          <a:p>
            <a:pPr marL="971550" lvl="1">
              <a:buFont typeface="Courier New"/>
              <a:buChar char="o"/>
            </a:pPr>
            <a:r>
              <a:rPr lang="de-DE" dirty="0"/>
              <a:t> </a:t>
            </a:r>
            <a:r>
              <a:rPr lang="de-DE" dirty="0" err="1"/>
              <a:t>Closed</a:t>
            </a:r>
            <a:r>
              <a:rPr lang="de-DE" dirty="0"/>
              <a:t> Chain Graph</a:t>
            </a:r>
          </a:p>
          <a:p>
            <a:pPr marL="971550" lvl="1">
              <a:buFont typeface="Courier New"/>
              <a:buChar char="o"/>
            </a:pPr>
            <a:r>
              <a:rPr lang="de-DE" dirty="0"/>
              <a:t> Star Graph</a:t>
            </a:r>
          </a:p>
          <a:p>
            <a:pPr marL="971550" lvl="1">
              <a:buFont typeface="Courier New"/>
              <a:buChar char="o"/>
            </a:pPr>
            <a:r>
              <a:rPr lang="de-DE" dirty="0"/>
              <a:t> Ring </a:t>
            </a:r>
            <a:r>
              <a:rPr lang="de-DE" dirty="0" err="1"/>
              <a:t>of</a:t>
            </a:r>
            <a:r>
              <a:rPr lang="de-DE" dirty="0"/>
              <a:t> </a:t>
            </a:r>
            <a:r>
              <a:rPr lang="de-DE" dirty="0" err="1"/>
              <a:t>Cliques</a:t>
            </a:r>
            <a:endParaRPr lang="de-DE" dirty="0"/>
          </a:p>
          <a:p>
            <a:pPr marL="514350" indent="-514350">
              <a:buAutoNum type="arabicPeriod"/>
            </a:pPr>
            <a:r>
              <a:rPr lang="de-DE" dirty="0"/>
              <a:t>Sources</a:t>
            </a:r>
          </a:p>
          <a:p>
            <a:pPr marL="514350" indent="-514350">
              <a:buAutoNum type="arabicPeriod"/>
            </a:pPr>
            <a:r>
              <a:rPr lang="de-DE" dirty="0" err="1"/>
              <a:t>Ressources</a:t>
            </a: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582F9B-DB62-263E-7411-5F762CCC00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9535" y="6463187"/>
            <a:ext cx="2154143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7546A6B-DBCD-45CA-BA2D-E0FCAEDE7D6F}" type="datetime1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D2FF26-1F97-F3C8-2C6E-B6C1FE4B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312" y="6470704"/>
            <a:ext cx="5901459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dirty="0"/>
              <a:t>Self-</a:t>
            </a:r>
            <a:r>
              <a:rPr lang="de-DE" dirty="0" err="1"/>
              <a:t>Stabilized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Load </a:t>
            </a:r>
            <a:r>
              <a:rPr lang="de-DE" dirty="0" err="1"/>
              <a:t>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49CA59-3A35-1BB0-FB2A-19EDC66A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798" y="6470704"/>
            <a:ext cx="973667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02006FE-6571-4354-8775-F8708372C227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7698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25E6D-8A3D-8CFA-8A18-D5A9B4036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(5, 5)-Lollipop Graph: Networksize 10</a:t>
            </a:r>
          </a:p>
        </p:txBody>
      </p:sp>
      <p:pic>
        <p:nvPicPr>
          <p:cNvPr id="4" name="Inhaltsplatzhalter 3" descr="Ein Bild, das Text, Screenshot, Reihe, Diagramm enthält.&#10;&#10;Beschreibung automatisch generiert.">
            <a:extLst>
              <a:ext uri="{FF2B5EF4-FFF2-40B4-BE49-F238E27FC236}">
                <a16:creationId xmlns:a16="http://schemas.microsoft.com/office/drawing/2014/main" id="{82CA47F9-D1BE-3809-8FD6-13FCA07CC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106" y="1721978"/>
            <a:ext cx="7322116" cy="4359134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E73DD7-C5D5-E66C-1620-14CA4425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65A9D-A659-4988-9ED4-0C2A6717C49B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B224FD-955B-7C8F-70B6-D753F317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FD864B-7FF0-A5AD-8A6D-2539DF562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10" name="Grafik 9" descr="Ein Bild, das Screenshot, Diagramm, Reihe, Text enthält.&#10;&#10;Automatisch generierte Beschreibung">
            <a:extLst>
              <a:ext uri="{FF2B5EF4-FFF2-40B4-BE49-F238E27FC236}">
                <a16:creationId xmlns:a16="http://schemas.microsoft.com/office/drawing/2014/main" id="{D900CE4B-4D16-B1D1-02AF-40E846AA34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2" t="21106" r="13934" b="27210"/>
          <a:stretch/>
        </p:blipFill>
        <p:spPr>
          <a:xfrm>
            <a:off x="2130459" y="2161281"/>
            <a:ext cx="8196876" cy="33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9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EC7E92-16DC-1C53-00E2-E96614FC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(50, 50)-Lollipop Graph: Networksize 100</a:t>
            </a:r>
            <a:endParaRPr lang="de-DE" dirty="0"/>
          </a:p>
        </p:txBody>
      </p:sp>
      <p:pic>
        <p:nvPicPr>
          <p:cNvPr id="4" name="Inhaltsplatzhalter 3" descr="Ein Bild, das Text, Reihe, Screenshot, Diagramm enthält.&#10;&#10;Beschreibung automatisch generiert.">
            <a:extLst>
              <a:ext uri="{FF2B5EF4-FFF2-40B4-BE49-F238E27FC236}">
                <a16:creationId xmlns:a16="http://schemas.microsoft.com/office/drawing/2014/main" id="{C76872EE-9996-6D53-4610-E7F3FE8B2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057" y="1670703"/>
            <a:ext cx="7485885" cy="4456632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21FE17B-826A-1647-3BA9-C64D4F43B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2A095-B2D9-4540-B580-8E86AEFC3520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C92144-1200-CE02-FC0E-91AAB53B9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210C0B-E78D-0814-F54B-54D5F49F2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8" name="Grafik 7" descr="Ein Bild, das Screenshot, Diagramm, Reihe, Text enthält.&#10;&#10;Automatisch generierte Beschreibung">
            <a:extLst>
              <a:ext uri="{FF2B5EF4-FFF2-40B4-BE49-F238E27FC236}">
                <a16:creationId xmlns:a16="http://schemas.microsoft.com/office/drawing/2014/main" id="{E2A9742E-7CC1-AC5B-F326-06F20416C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7" t="21993" r="17253" b="26598"/>
          <a:stretch/>
        </p:blipFill>
        <p:spPr>
          <a:xfrm>
            <a:off x="1822532" y="1894787"/>
            <a:ext cx="8123264" cy="35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8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0DC2C0-37F1-6829-C42D-3EFE4A5D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(500, 500)-Lollipop Graph: Networksize 1.000</a:t>
            </a:r>
            <a:endParaRPr lang="de-DE" dirty="0"/>
          </a:p>
        </p:txBody>
      </p:sp>
      <p:pic>
        <p:nvPicPr>
          <p:cNvPr id="4" name="Inhaltsplatzhalter 3" descr="Ein Bild, das Text, Screenshot, Reihe, Diagramm enthält.&#10;&#10;Beschreibung automatisch generiert.">
            <a:extLst>
              <a:ext uri="{FF2B5EF4-FFF2-40B4-BE49-F238E27FC236}">
                <a16:creationId xmlns:a16="http://schemas.microsoft.com/office/drawing/2014/main" id="{64638E63-3193-94EF-9D39-B119AAC17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5978" y="1739069"/>
            <a:ext cx="7400044" cy="4405528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FF0EBD-FB3D-1014-A8E6-1D5242A44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B9C0A-A8BF-4147-99CB-3D0E129D4C88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533FB5-02C7-F5DD-68B5-525AA6C72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70659B-5042-E569-0BD3-03FFE59D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8" name="Grafik 7" descr="Ein Bild, das Screenshot, Diagramm, Text, Reihe enthält.&#10;&#10;Automatisch generierte Beschreibung">
            <a:extLst>
              <a:ext uri="{FF2B5EF4-FFF2-40B4-BE49-F238E27FC236}">
                <a16:creationId xmlns:a16="http://schemas.microsoft.com/office/drawing/2014/main" id="{3EE17847-19EE-4F01-CBA4-8ECC68E058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1" t="21338" r="15341" b="24947"/>
          <a:stretch/>
        </p:blipFill>
        <p:spPr>
          <a:xfrm>
            <a:off x="2395978" y="1946458"/>
            <a:ext cx="7705610" cy="33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1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E7B33-D05D-BEDE-C8A5-6B4F6C32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(5000, 5000)-Lollipop Graph: Networksize 10.000</a:t>
            </a:r>
          </a:p>
        </p:txBody>
      </p:sp>
      <p:pic>
        <p:nvPicPr>
          <p:cNvPr id="4" name="Inhaltsplatzhalter 3" descr="Ein Bild, das Text, Screenshot, Schrift, Reihe enthält.&#10;&#10;Beschreibung automatisch generiert.">
            <a:extLst>
              <a:ext uri="{FF2B5EF4-FFF2-40B4-BE49-F238E27FC236}">
                <a16:creationId xmlns:a16="http://schemas.microsoft.com/office/drawing/2014/main" id="{DC160978-5449-B803-C8F1-FF603E5D7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681" y="1768979"/>
            <a:ext cx="7382877" cy="4395308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2970BE-707D-AD13-EA77-4933C7259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919B-18B4-4A19-8390-AFF36859894A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C72B09-FD1B-535A-E4D3-B43BA7140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F89CF7-17AF-48BC-4869-E917ADA8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8" name="Grafik 7" descr="Ein Bild, das Screenshot, Diagramm, Text, Reihe enthält.&#10;&#10;Automatisch generierte Beschreibung">
            <a:extLst>
              <a:ext uri="{FF2B5EF4-FFF2-40B4-BE49-F238E27FC236}">
                <a16:creationId xmlns:a16="http://schemas.microsoft.com/office/drawing/2014/main" id="{70D76791-B981-D59C-AD35-69E63B8BF5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20783" r="14540" b="24850"/>
          <a:stretch/>
        </p:blipFill>
        <p:spPr>
          <a:xfrm>
            <a:off x="1890860" y="1951348"/>
            <a:ext cx="8738645" cy="378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1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42276E-B456-48B3-9F8A-C77C386E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(500, 9500)-Lollipop Graph: Networksize 10.000</a:t>
            </a:r>
            <a:endParaRPr lang="de-DE" dirty="0"/>
          </a:p>
        </p:txBody>
      </p:sp>
      <p:pic>
        <p:nvPicPr>
          <p:cNvPr id="4" name="Inhaltsplatzhalter 3" descr="Ein Bild, das Text, Screenshot, Reihe, Diagramm enthält.&#10;&#10;Beschreibung automatisch generiert.">
            <a:extLst>
              <a:ext uri="{FF2B5EF4-FFF2-40B4-BE49-F238E27FC236}">
                <a16:creationId xmlns:a16="http://schemas.microsoft.com/office/drawing/2014/main" id="{643CA072-ADC0-E922-C2E9-46A2BA793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642" y="1662157"/>
            <a:ext cx="7572012" cy="45079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EF988D-709D-F9A1-4DDA-208A06C92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56ECF-51AE-4F1D-9C19-87235F81DA94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35EF4D-5FD7-E1B4-0FDE-2EC6FDCA8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20D9E1-2D14-CB35-9910-17915193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8" name="Grafik 7" descr="Ein Bild, das Diagramm, Screenshot, Text, Reihe enthält.&#10;&#10;Automatisch generierte Beschreibung">
            <a:extLst>
              <a:ext uri="{FF2B5EF4-FFF2-40B4-BE49-F238E27FC236}">
                <a16:creationId xmlns:a16="http://schemas.microsoft.com/office/drawing/2014/main" id="{DE427104-93BA-8964-C369-145AD313C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t="19499" r="13554" b="21517"/>
          <a:stretch/>
        </p:blipFill>
        <p:spPr>
          <a:xfrm>
            <a:off x="2505642" y="2084832"/>
            <a:ext cx="7823076" cy="357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6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3C91BB-9AEB-B282-B431-CFB6B270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(9500, 500)-Lollipop Graph: Networksize 10.000</a:t>
            </a:r>
            <a:endParaRPr lang="de-DE" dirty="0"/>
          </a:p>
        </p:txBody>
      </p:sp>
      <p:pic>
        <p:nvPicPr>
          <p:cNvPr id="4" name="Inhaltsplatzhalter 3" descr="Ein Bild, das Text, Screenshot, Schrift, Reihe enthält.&#10;&#10;Beschreibung automatisch generiert.">
            <a:extLst>
              <a:ext uri="{FF2B5EF4-FFF2-40B4-BE49-F238E27FC236}">
                <a16:creationId xmlns:a16="http://schemas.microsoft.com/office/drawing/2014/main" id="{70B3F144-F855-C67E-9A0A-C4DADC3C7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538" y="1790343"/>
            <a:ext cx="7284923" cy="4336992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9968759-881B-7366-0DF0-31322E8F6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77AE-558C-4E1A-95E7-3F2A69FABFA5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D2BF4D-63BC-5834-9A93-1C17D5E4F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DAC7C-8D57-12E9-36CC-5B11F841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8" name="Grafik 7" descr="Ein Bild, das Screenshot, Diagramm, Text, Reihe enthält.&#10;&#10;Automatisch generierte Beschreibung">
            <a:extLst>
              <a:ext uri="{FF2B5EF4-FFF2-40B4-BE49-F238E27FC236}">
                <a16:creationId xmlns:a16="http://schemas.microsoft.com/office/drawing/2014/main" id="{19D36F46-9FBC-7B43-E3D7-93D8A5A9E7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t="22681" r="15993" b="24261"/>
          <a:stretch/>
        </p:blipFill>
        <p:spPr>
          <a:xfrm>
            <a:off x="2126603" y="2044768"/>
            <a:ext cx="8469126" cy="363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1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1CE8CA9-D6D2-4C46-8070-9566F894E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1F3B1D-B47E-202E-421E-5F1DCAC95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de-DE" sz="4400">
                <a:solidFill>
                  <a:schemeClr val="tx1"/>
                </a:solidFill>
              </a:rPr>
              <a:t>Closed Chain Graph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B31CF5-BEC2-457D-A52F-6A5CCB066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8A5D478-9860-6449-82FB-0679BC40A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9" y="2286000"/>
                <a:ext cx="3791711" cy="393192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>
                    <a:solidFill>
                      <a:srgbClr val="FFFFFF"/>
                    </a:solidFill>
                  </a:rPr>
                  <a:t> vertices</a:t>
                </a:r>
              </a:p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>
                    <a:solidFill>
                      <a:srgbClr val="FFFFFF"/>
                    </a:solidFill>
                  </a:rPr>
                  <a:t> edges</a:t>
                </a:r>
              </a:p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winner</a:t>
                </a:r>
                <a:r>
                  <a:rPr lang="de-DE" dirty="0">
                    <a:solidFill>
                      <a:srgbClr val="FFFFFF"/>
                    </a:solidFill>
                  </a:rPr>
                  <a:t>: </a:t>
                </a:r>
                <a:r>
                  <a:rPr lang="de-DE" dirty="0">
                    <a:solidFill>
                      <a:srgbClr val="FFC000"/>
                    </a:solidFill>
                  </a:rPr>
                  <a:t>Deal-Agreement-</a:t>
                </a:r>
                <a:r>
                  <a:rPr lang="de-DE" dirty="0" err="1">
                    <a:solidFill>
                      <a:srgbClr val="FFC000"/>
                    </a:solidFill>
                  </a:rPr>
                  <a:t>Based</a:t>
                </a:r>
                <a:r>
                  <a:rPr lang="de-DE" dirty="0">
                    <a:solidFill>
                      <a:srgbClr val="FFC000"/>
                    </a:solidFill>
                  </a:rPr>
                  <a:t> Protocol</a:t>
                </a:r>
              </a:p>
              <a:p>
                <a:endParaRPr lang="de-DE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8A5D478-9860-6449-82FB-0679BC40A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9" y="2286000"/>
                <a:ext cx="3791711" cy="3931920"/>
              </a:xfrm>
              <a:blipFill>
                <a:blip r:embed="rId2"/>
                <a:stretch>
                  <a:fillRect l="-1768" t="-18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 descr="Ein Bild, das Reihe, Kreis enthält.&#10;&#10;Automatisch generierte Beschreibung">
            <a:extLst>
              <a:ext uri="{FF2B5EF4-FFF2-40B4-BE49-F238E27FC236}">
                <a16:creationId xmlns:a16="http://schemas.microsoft.com/office/drawing/2014/main" id="{9C46C5A3-DA31-F02F-9579-6FFEEA4DD4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2224"/>
            <a:ext cx="5455921" cy="3273552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DFDEB8-A20C-6D5A-BA03-B578B1A4D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" y="6470704"/>
            <a:ext cx="2154142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F80B287-3C2F-48FD-99BF-ABFA360DDCB8}" type="datetime1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01.08.2024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EA8BDB-C72B-20B4-291E-DA34EB9A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dirty="0"/>
              <a:t>Self-</a:t>
            </a:r>
            <a:r>
              <a:rPr lang="de-DE" dirty="0" err="1"/>
              <a:t>Stabilized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Load </a:t>
            </a:r>
            <a:r>
              <a:rPr lang="de-DE" dirty="0" err="1"/>
              <a:t>Balancing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E4F17-8597-A7FE-AD77-D004B1FAC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02006FE-6571-4354-8775-F8708372C227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2007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3F08F-1AF8-50E8-541A-8BC32900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Closed</a:t>
            </a:r>
            <a:r>
              <a:rPr lang="de-DE" dirty="0"/>
              <a:t> Chain Graph: Networksize 10</a:t>
            </a:r>
          </a:p>
        </p:txBody>
      </p:sp>
      <p:pic>
        <p:nvPicPr>
          <p:cNvPr id="4" name="Inhaltsplatzhalter 3" descr="Ein Bild, das Text, Screenshot, Reihe, Diagramm enthält.&#10;&#10;Beschreibung automatisch generiert.">
            <a:extLst>
              <a:ext uri="{FF2B5EF4-FFF2-40B4-BE49-F238E27FC236}">
                <a16:creationId xmlns:a16="http://schemas.microsoft.com/office/drawing/2014/main" id="{D0B4B02D-C977-B115-DD29-49416FDD4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362" y="1815982"/>
            <a:ext cx="7341275" cy="4371174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4B54DD-A5A0-C5A2-E173-6022F2CD5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B392-0DD3-44E2-AADA-F3AF3663089F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8DAC1D-24FA-73F6-07B7-BDD5BBB5A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DDE1F8-E584-0FCA-38DD-3732F0BE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6250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4E48A-60D1-D52A-3669-6FC98D78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ea typeface="+mj-lt"/>
                <a:cs typeface="+mj-lt"/>
              </a:rPr>
              <a:t>Closed</a:t>
            </a:r>
            <a:r>
              <a:rPr lang="de-DE" dirty="0">
                <a:ea typeface="+mj-lt"/>
                <a:cs typeface="+mj-lt"/>
              </a:rPr>
              <a:t> Chain Graph: Networksize 100</a:t>
            </a:r>
          </a:p>
        </p:txBody>
      </p:sp>
      <p:pic>
        <p:nvPicPr>
          <p:cNvPr id="4" name="Inhaltsplatzhalter 3" descr="Ein Bild, das Text, Screenshot, Reihe, Diagramm enthält.&#10;&#10;Beschreibung automatisch generiert.">
            <a:extLst>
              <a:ext uri="{FF2B5EF4-FFF2-40B4-BE49-F238E27FC236}">
                <a16:creationId xmlns:a16="http://schemas.microsoft.com/office/drawing/2014/main" id="{58C173C8-681E-6A49-A884-A8D161284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899" y="1798890"/>
            <a:ext cx="7262201" cy="4323465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FEC2DDF-FAC1-ACA6-6B4D-E7625E02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07ED2-72A5-4A9C-87C8-433F97A5EF23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34515D-5AD5-9AFE-5560-61575D859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27957C-72DC-9135-E8BD-5352CAF3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4755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5EB2E-A3C8-0FF1-0BC8-A586E5A8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ea typeface="+mj-lt"/>
                <a:cs typeface="+mj-lt"/>
              </a:rPr>
              <a:t>Closed</a:t>
            </a:r>
            <a:r>
              <a:rPr lang="de-DE" dirty="0">
                <a:ea typeface="+mj-lt"/>
                <a:cs typeface="+mj-lt"/>
              </a:rPr>
              <a:t> Chain Graph: Networksize 1.000</a:t>
            </a:r>
          </a:p>
        </p:txBody>
      </p:sp>
      <p:pic>
        <p:nvPicPr>
          <p:cNvPr id="4" name="Inhaltsplatzhalter 3" descr="Ein Bild, das Text, Screenshot, Reihe, Diagramm enthält.&#10;&#10;Beschreibung automatisch generiert.">
            <a:extLst>
              <a:ext uri="{FF2B5EF4-FFF2-40B4-BE49-F238E27FC236}">
                <a16:creationId xmlns:a16="http://schemas.microsoft.com/office/drawing/2014/main" id="{8850F9DE-A773-E9FF-8A46-36D58057D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2913" y="1747615"/>
            <a:ext cx="7414112" cy="4413903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3CF805-ADEC-B544-BE55-2F2604705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59136-C510-4455-8477-97FF4DD84999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C32260-C9A3-36CC-0829-D66D5BE2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992563-D936-AF63-BEB3-1890A55D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771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0FF979-8B05-8933-DC62-8631FDA4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Motivation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148A3C7-DD90-F891-CB2A-B1361AA7C3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1979003"/>
                <a:ext cx="9720071" cy="4023360"/>
              </a:xfr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/>
                  <a:t> </a:t>
                </a:r>
                <a:r>
                  <a:rPr lang="de-DE" dirty="0" err="1"/>
                  <a:t>both</a:t>
                </a:r>
                <a:r>
                  <a:rPr lang="de-DE" dirty="0"/>
                  <a:t> </a:t>
                </a:r>
                <a:r>
                  <a:rPr lang="de-DE" dirty="0" err="1"/>
                  <a:t>protocols</a:t>
                </a:r>
                <a:r>
                  <a:rPr lang="de-DE" dirty="0"/>
                  <a:t> </a:t>
                </a:r>
                <a:r>
                  <a:rPr lang="de-DE" dirty="0" err="1"/>
                  <a:t>ensure</a:t>
                </a:r>
                <a:r>
                  <a:rPr lang="de-DE" dirty="0"/>
                  <a:t> a </a:t>
                </a:r>
                <a:r>
                  <a:rPr lang="de-DE" dirty="0" err="1"/>
                  <a:t>balanced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eventually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crucial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system</a:t>
                </a:r>
                <a:r>
                  <a:rPr lang="de-DE" dirty="0"/>
                  <a:t> </a:t>
                </a:r>
                <a:r>
                  <a:rPr lang="de-DE" dirty="0" err="1"/>
                  <a:t>perfomance</a:t>
                </a:r>
                <a:endParaRPr lang="de-DE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protocol</a:t>
                </a:r>
                <a:r>
                  <a:rPr lang="de-DE" dirty="0"/>
                  <a:t> was </a:t>
                </a:r>
                <a:r>
                  <a:rPr lang="de-DE" dirty="0" err="1"/>
                  <a:t>run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different </a:t>
                </a:r>
                <a:r>
                  <a:rPr lang="de-DE" dirty="0" err="1"/>
                  <a:t>networksizes</a:t>
                </a:r>
                <a:r>
                  <a:rPr lang="de-DE" dirty="0"/>
                  <a:t> and </a:t>
                </a:r>
                <a:r>
                  <a:rPr lang="de-DE" dirty="0" err="1"/>
                  <a:t>topologies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random</a:t>
                </a:r>
                <a:r>
                  <a:rPr lang="de-DE" dirty="0"/>
                  <a:t> </a:t>
                </a:r>
                <a:r>
                  <a:rPr lang="de-DE" dirty="0" err="1"/>
                  <a:t>loads</a:t>
                </a:r>
                <a:endParaRPr lang="de-DE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ea typeface="+mn-lt"/>
                    <a:cs typeface="+mn-lt"/>
                  </a:rPr>
                  <a:t>in large-</a:t>
                </a:r>
                <a:r>
                  <a:rPr lang="de-DE" dirty="0" err="1">
                    <a:ea typeface="+mn-lt"/>
                    <a:cs typeface="+mn-lt"/>
                  </a:rPr>
                  <a:t>scale</a:t>
                </a:r>
                <a:r>
                  <a:rPr lang="de-DE" dirty="0">
                    <a:ea typeface="+mn-lt"/>
                    <a:cs typeface="+mn-lt"/>
                  </a:rPr>
                  <a:t> </a:t>
                </a:r>
                <a:r>
                  <a:rPr lang="de-DE" dirty="0" err="1">
                    <a:ea typeface="+mn-lt"/>
                    <a:cs typeface="+mn-lt"/>
                  </a:rPr>
                  <a:t>distributed</a:t>
                </a:r>
                <a:r>
                  <a:rPr lang="de-DE" dirty="0">
                    <a:ea typeface="+mn-lt"/>
                    <a:cs typeface="+mn-lt"/>
                  </a:rPr>
                  <a:t> </a:t>
                </a:r>
                <a:r>
                  <a:rPr lang="de-DE" dirty="0" err="1">
                    <a:ea typeface="+mn-lt"/>
                    <a:cs typeface="+mn-lt"/>
                  </a:rPr>
                  <a:t>systems</a:t>
                </a:r>
                <a:r>
                  <a:rPr lang="de-DE" dirty="0">
                    <a:ea typeface="+mn-lt"/>
                    <a:cs typeface="+mn-lt"/>
                  </a:rPr>
                  <a:t>, </a:t>
                </a:r>
                <a:r>
                  <a:rPr lang="de-DE" dirty="0" err="1">
                    <a:ea typeface="+mn-lt"/>
                    <a:cs typeface="+mn-lt"/>
                  </a:rPr>
                  <a:t>achieving</a:t>
                </a:r>
                <a:r>
                  <a:rPr lang="de-DE" dirty="0">
                    <a:ea typeface="+mn-lt"/>
                    <a:cs typeface="+mn-lt"/>
                  </a:rPr>
                  <a:t> </a:t>
                </a:r>
                <a:r>
                  <a:rPr lang="de-DE" dirty="0" err="1">
                    <a:ea typeface="+mn-lt"/>
                    <a:cs typeface="+mn-lt"/>
                  </a:rPr>
                  <a:t>effective</a:t>
                </a:r>
                <a:r>
                  <a:rPr lang="de-DE" dirty="0">
                    <a:ea typeface="+mn-lt"/>
                    <a:cs typeface="+mn-lt"/>
                  </a:rPr>
                  <a:t> </a:t>
                </a:r>
                <a:r>
                  <a:rPr lang="de-DE" dirty="0" err="1">
                    <a:ea typeface="+mn-lt"/>
                    <a:cs typeface="+mn-lt"/>
                  </a:rPr>
                  <a:t>load</a:t>
                </a:r>
                <a:r>
                  <a:rPr lang="de-DE" dirty="0">
                    <a:ea typeface="+mn-lt"/>
                    <a:cs typeface="+mn-lt"/>
                  </a:rPr>
                  <a:t> </a:t>
                </a:r>
                <a:r>
                  <a:rPr lang="de-DE" dirty="0" err="1">
                    <a:ea typeface="+mn-lt"/>
                    <a:cs typeface="+mn-lt"/>
                  </a:rPr>
                  <a:t>balancing</a:t>
                </a:r>
                <a:r>
                  <a:rPr lang="de-DE" dirty="0">
                    <a:ea typeface="+mn-lt"/>
                    <a:cs typeface="+mn-lt"/>
                  </a:rPr>
                  <a:t> </a:t>
                </a:r>
                <a:r>
                  <a:rPr lang="de-DE" dirty="0" err="1">
                    <a:ea typeface="+mn-lt"/>
                    <a:cs typeface="+mn-lt"/>
                  </a:rPr>
                  <a:t>is</a:t>
                </a:r>
                <a:r>
                  <a:rPr lang="de-DE" dirty="0">
                    <a:ea typeface="+mn-lt"/>
                    <a:cs typeface="+mn-lt"/>
                  </a:rPr>
                  <a:t> </a:t>
                </a:r>
                <a:r>
                  <a:rPr lang="de-DE" dirty="0" err="1">
                    <a:ea typeface="+mn-lt"/>
                    <a:cs typeface="+mn-lt"/>
                  </a:rPr>
                  <a:t>challenging</a:t>
                </a:r>
                <a:endParaRPr lang="de-DE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>
                    <a:ea typeface="+mn-lt"/>
                    <a:cs typeface="+mn-lt"/>
                  </a:rPr>
                  <a:t> </a:t>
                </a:r>
                <a:r>
                  <a:rPr lang="de-DE" dirty="0" err="1">
                    <a:ea typeface="+mn-lt"/>
                    <a:cs typeface="+mn-lt"/>
                  </a:rPr>
                  <a:t>understanding</a:t>
                </a:r>
                <a:r>
                  <a:rPr lang="de-DE" dirty="0">
                    <a:ea typeface="+mn-lt"/>
                    <a:cs typeface="+mn-lt"/>
                  </a:rPr>
                  <a:t> </a:t>
                </a:r>
                <a:r>
                  <a:rPr lang="de-DE" dirty="0" err="1">
                    <a:ea typeface="+mn-lt"/>
                    <a:cs typeface="+mn-lt"/>
                  </a:rPr>
                  <a:t>their</a:t>
                </a:r>
                <a:r>
                  <a:rPr lang="de-DE" dirty="0">
                    <a:ea typeface="+mn-lt"/>
                    <a:cs typeface="+mn-lt"/>
                  </a:rPr>
                  <a:t> </a:t>
                </a:r>
                <a:r>
                  <a:rPr lang="de-DE" dirty="0" err="1">
                    <a:ea typeface="+mn-lt"/>
                    <a:cs typeface="+mn-lt"/>
                  </a:rPr>
                  <a:t>theoretical</a:t>
                </a:r>
                <a:r>
                  <a:rPr lang="de-DE" dirty="0">
                    <a:ea typeface="+mn-lt"/>
                    <a:cs typeface="+mn-lt"/>
                  </a:rPr>
                  <a:t> </a:t>
                </a:r>
                <a:r>
                  <a:rPr lang="de-DE" dirty="0" err="1">
                    <a:ea typeface="+mn-lt"/>
                    <a:cs typeface="+mn-lt"/>
                  </a:rPr>
                  <a:t>limits</a:t>
                </a:r>
                <a:r>
                  <a:rPr lang="de-DE" dirty="0">
                    <a:ea typeface="+mn-lt"/>
                    <a:cs typeface="+mn-lt"/>
                  </a:rPr>
                  <a:t> and </a:t>
                </a:r>
                <a:r>
                  <a:rPr lang="de-DE" dirty="0" err="1">
                    <a:ea typeface="+mn-lt"/>
                    <a:cs typeface="+mn-lt"/>
                  </a:rPr>
                  <a:t>efficiency</a:t>
                </a:r>
                <a:endParaRPr lang="de-DE" dirty="0">
                  <a:ea typeface="+mn-lt"/>
                  <a:cs typeface="+mn-l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>
                    <a:ea typeface="+mn-lt"/>
                    <a:cs typeface="+mn-lt"/>
                  </a:rPr>
                  <a:t> </a:t>
                </a:r>
                <a:r>
                  <a:rPr lang="de-DE" dirty="0" err="1">
                    <a:ea typeface="+mn-lt"/>
                    <a:cs typeface="+mn-lt"/>
                  </a:rPr>
                  <a:t>self-stabilizing</a:t>
                </a:r>
                <a:r>
                  <a:rPr lang="de-DE" dirty="0">
                    <a:ea typeface="+mn-lt"/>
                    <a:cs typeface="+mn-lt"/>
                  </a:rPr>
                  <a:t> </a:t>
                </a:r>
                <a:r>
                  <a:rPr lang="de-DE" dirty="0" err="1">
                    <a:ea typeface="+mn-lt"/>
                    <a:cs typeface="+mn-lt"/>
                  </a:rPr>
                  <a:t>algorithms</a:t>
                </a:r>
                <a:r>
                  <a:rPr lang="de-DE" dirty="0">
                    <a:ea typeface="+mn-lt"/>
                    <a:cs typeface="+mn-lt"/>
                  </a:rPr>
                  <a:t> </a:t>
                </a:r>
                <a:r>
                  <a:rPr lang="de-DE" dirty="0" err="1">
                    <a:ea typeface="+mn-lt"/>
                    <a:cs typeface="+mn-lt"/>
                  </a:rPr>
                  <a:t>well</a:t>
                </a:r>
                <a:r>
                  <a:rPr lang="de-DE" dirty="0">
                    <a:ea typeface="+mn-lt"/>
                    <a:cs typeface="+mn-lt"/>
                  </a:rPr>
                  <a:t> </a:t>
                </a:r>
                <a:r>
                  <a:rPr lang="de-DE" dirty="0" err="1">
                    <a:ea typeface="+mn-lt"/>
                    <a:cs typeface="+mn-lt"/>
                  </a:rPr>
                  <a:t>suited</a:t>
                </a:r>
                <a:r>
                  <a:rPr lang="de-DE" dirty="0">
                    <a:ea typeface="+mn-lt"/>
                    <a:cs typeface="+mn-lt"/>
                  </a:rPr>
                  <a:t> </a:t>
                </a:r>
                <a:r>
                  <a:rPr lang="de-DE" dirty="0" err="1">
                    <a:ea typeface="+mn-lt"/>
                    <a:cs typeface="+mn-lt"/>
                  </a:rPr>
                  <a:t>for</a:t>
                </a:r>
                <a:r>
                  <a:rPr lang="de-DE" dirty="0">
                    <a:ea typeface="+mn-lt"/>
                    <a:cs typeface="+mn-lt"/>
                  </a:rPr>
                  <a:t> </a:t>
                </a:r>
                <a:r>
                  <a:rPr lang="de-DE" dirty="0" err="1">
                    <a:ea typeface="+mn-lt"/>
                    <a:cs typeface="+mn-lt"/>
                  </a:rPr>
                  <a:t>distributed</a:t>
                </a:r>
                <a:r>
                  <a:rPr lang="de-DE" dirty="0">
                    <a:ea typeface="+mn-lt"/>
                    <a:cs typeface="+mn-lt"/>
                  </a:rPr>
                  <a:t> </a:t>
                </a:r>
                <a:r>
                  <a:rPr lang="de-DE" dirty="0" err="1">
                    <a:ea typeface="+mn-lt"/>
                    <a:cs typeface="+mn-lt"/>
                  </a:rPr>
                  <a:t>load</a:t>
                </a:r>
                <a:r>
                  <a:rPr lang="de-DE" dirty="0">
                    <a:ea typeface="+mn-lt"/>
                    <a:cs typeface="+mn-lt"/>
                  </a:rPr>
                  <a:t> </a:t>
                </a:r>
                <a:r>
                  <a:rPr lang="de-DE" dirty="0" err="1">
                    <a:ea typeface="+mn-lt"/>
                    <a:cs typeface="+mn-lt"/>
                  </a:rPr>
                  <a:t>balancing</a:t>
                </a:r>
                <a:endParaRPr lang="de-DE" dirty="0">
                  <a:ea typeface="+mn-lt"/>
                  <a:cs typeface="+mn-lt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 err="1">
                    <a:ea typeface="+mn-lt"/>
                    <a:cs typeface="+mn-lt"/>
                  </a:rPr>
                  <a:t>robustness</a:t>
                </a:r>
                <a:endParaRPr lang="de-DE" dirty="0">
                  <a:ea typeface="+mn-lt"/>
                  <a:cs typeface="+mn-lt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ea typeface="+mn-lt"/>
                    <a:cs typeface="+mn-lt"/>
                  </a:rPr>
                  <a:t>minimal </a:t>
                </a:r>
                <a:r>
                  <a:rPr lang="de-DE" dirty="0" err="1">
                    <a:ea typeface="+mn-lt"/>
                    <a:cs typeface="+mn-lt"/>
                  </a:rPr>
                  <a:t>need</a:t>
                </a:r>
                <a:r>
                  <a:rPr lang="de-DE" dirty="0">
                    <a:ea typeface="+mn-lt"/>
                    <a:cs typeface="+mn-lt"/>
                  </a:rPr>
                  <a:t> </a:t>
                </a:r>
                <a:r>
                  <a:rPr lang="de-DE" dirty="0" err="1">
                    <a:ea typeface="+mn-lt"/>
                    <a:cs typeface="+mn-lt"/>
                  </a:rPr>
                  <a:t>for</a:t>
                </a:r>
                <a:r>
                  <a:rPr lang="de-DE" dirty="0">
                    <a:ea typeface="+mn-lt"/>
                    <a:cs typeface="+mn-lt"/>
                  </a:rPr>
                  <a:t> global </a:t>
                </a:r>
                <a:r>
                  <a:rPr lang="de-DE" dirty="0" err="1">
                    <a:ea typeface="+mn-lt"/>
                    <a:cs typeface="+mn-lt"/>
                  </a:rPr>
                  <a:t>information</a:t>
                </a:r>
                <a:endParaRPr lang="de-DE" dirty="0">
                  <a:ea typeface="+mn-lt"/>
                  <a:cs typeface="+mn-l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/>
                  <a:t> </a:t>
                </a:r>
                <a:r>
                  <a:rPr lang="de-DE" dirty="0" err="1"/>
                  <a:t>broad</a:t>
                </a:r>
                <a:r>
                  <a:rPr lang="de-DE" dirty="0"/>
                  <a:t> </a:t>
                </a:r>
                <a:r>
                  <a:rPr lang="de-DE" dirty="0" err="1"/>
                  <a:t>application</a:t>
                </a:r>
                <a:r>
                  <a:rPr lang="de-DE" dirty="0"/>
                  <a:t> </a:t>
                </a:r>
                <a:r>
                  <a:rPr lang="de-DE" dirty="0" err="1"/>
                  <a:t>fields</a:t>
                </a:r>
                <a:r>
                  <a:rPr lang="de-DE" dirty="0"/>
                  <a:t>: </a:t>
                </a:r>
                <a:r>
                  <a:rPr lang="de-DE" dirty="0" err="1"/>
                  <a:t>grid</a:t>
                </a:r>
                <a:r>
                  <a:rPr lang="de-DE" dirty="0"/>
                  <a:t> </a:t>
                </a:r>
                <a:r>
                  <a:rPr lang="de-DE" dirty="0" err="1"/>
                  <a:t>computing</a:t>
                </a:r>
                <a:r>
                  <a:rPr lang="de-DE" dirty="0"/>
                  <a:t>, </a:t>
                </a:r>
                <a:r>
                  <a:rPr lang="de-DE" dirty="0" err="1"/>
                  <a:t>clusters</a:t>
                </a:r>
                <a:r>
                  <a:rPr lang="de-DE" dirty="0"/>
                  <a:t>, </a:t>
                </a:r>
                <a:r>
                  <a:rPr lang="de-DE" dirty="0" err="1"/>
                  <a:t>clouds</a:t>
                </a:r>
                <a:endParaRPr lang="de-DE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 err="1"/>
                  <a:t>load</a:t>
                </a:r>
                <a:r>
                  <a:rPr lang="de-DE" dirty="0"/>
                  <a:t> </a:t>
                </a:r>
                <a:r>
                  <a:rPr lang="de-DE" dirty="0" err="1"/>
                  <a:t>balancing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boost </a:t>
                </a:r>
                <a:r>
                  <a:rPr lang="de-DE" dirty="0" err="1"/>
                  <a:t>system</a:t>
                </a:r>
                <a:r>
                  <a:rPr lang="de-DE" dirty="0"/>
                  <a:t> </a:t>
                </a:r>
                <a:r>
                  <a:rPr lang="de-DE" dirty="0" err="1"/>
                  <a:t>performance</a:t>
                </a:r>
                <a:r>
                  <a:rPr lang="de-DE" dirty="0"/>
                  <a:t>/</a:t>
                </a:r>
                <a:r>
                  <a:rPr lang="de-DE" dirty="0" err="1"/>
                  <a:t>avoid</a:t>
                </a:r>
                <a:r>
                  <a:rPr lang="de-DE" dirty="0"/>
                  <a:t> </a:t>
                </a:r>
                <a:r>
                  <a:rPr lang="de-DE" dirty="0" err="1"/>
                  <a:t>performance</a:t>
                </a:r>
                <a:r>
                  <a:rPr lang="de-DE" dirty="0"/>
                  <a:t> </a:t>
                </a:r>
                <a:r>
                  <a:rPr lang="de-DE" dirty="0" err="1"/>
                  <a:t>issues</a:t>
                </a:r>
                <a:endParaRPr lang="de-DE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/>
                  <a:t>Push-Pull </a:t>
                </a:r>
                <a:r>
                  <a:rPr lang="de-DE" dirty="0" err="1"/>
                  <a:t>Sum</a:t>
                </a:r>
                <a:r>
                  <a:rPr lang="de-DE" dirty="0"/>
                  <a:t> Protocol vs. </a:t>
                </a:r>
                <a:r>
                  <a:rPr lang="de-DE" dirty="0">
                    <a:solidFill>
                      <a:schemeClr val="tx1"/>
                    </a:solidFill>
                  </a:rPr>
                  <a:t>Single-</a:t>
                </a:r>
                <a:r>
                  <a:rPr lang="de-DE" dirty="0" err="1">
                    <a:solidFill>
                      <a:schemeClr val="tx1"/>
                    </a:solidFill>
                  </a:rPr>
                  <a:t>Proposal</a:t>
                </a:r>
                <a:r>
                  <a:rPr lang="de-DE" dirty="0">
                    <a:solidFill>
                      <a:schemeClr val="tx1"/>
                    </a:solidFill>
                  </a:rPr>
                  <a:t> Deal-Agreement-</a:t>
                </a:r>
                <a:r>
                  <a:rPr lang="de-DE" dirty="0" err="1">
                    <a:solidFill>
                      <a:schemeClr val="tx1"/>
                    </a:solidFill>
                  </a:rPr>
                  <a:t>Based</a:t>
                </a:r>
                <a:r>
                  <a:rPr lang="de-DE" dirty="0">
                    <a:solidFill>
                      <a:schemeClr val="tx1"/>
                    </a:solidFill>
                  </a:rPr>
                  <a:t> Protocol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 err="1"/>
                  <a:t>random</a:t>
                </a:r>
                <a:r>
                  <a:rPr lang="de-DE" dirty="0"/>
                  <a:t> vs. </a:t>
                </a:r>
                <a:r>
                  <a:rPr lang="de-DE" dirty="0" err="1"/>
                  <a:t>deterministic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148A3C7-DD90-F891-CB2A-B1361AA7C3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1979003"/>
                <a:ext cx="9720071" cy="4023360"/>
              </a:xfrm>
              <a:blipFill>
                <a:blip r:embed="rId2"/>
                <a:stretch>
                  <a:fillRect l="-565" t="-2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F7864D-161F-CBDE-4E83-284283B8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65F97-3747-43DA-BB98-3D460FB8031F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9B0086-73EB-916F-E23E-8F60FB3D1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Self-</a:t>
            </a:r>
            <a:r>
              <a:rPr lang="de-DE" dirty="0" err="1"/>
              <a:t>Stabilized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Load </a:t>
            </a:r>
            <a:r>
              <a:rPr lang="de-DE" dirty="0" err="1"/>
              <a:t>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9691AF-3661-CFA1-1159-C242FA0A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5531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63AC48-762E-4B45-565C-5DCC074F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ea typeface="+mj-lt"/>
                <a:cs typeface="+mj-lt"/>
              </a:rPr>
              <a:t>Closed</a:t>
            </a:r>
            <a:r>
              <a:rPr lang="de-DE" dirty="0">
                <a:ea typeface="+mj-lt"/>
                <a:cs typeface="+mj-lt"/>
              </a:rPr>
              <a:t> Chain Graph: Networksize 10.000</a:t>
            </a:r>
          </a:p>
        </p:txBody>
      </p:sp>
      <p:pic>
        <p:nvPicPr>
          <p:cNvPr id="4" name="Inhaltsplatzhalter 3" descr="Ein Bild, das Text, Screenshot, Reihe, Diagramm enthält.&#10;&#10;Beschreibung automatisch generiert.">
            <a:extLst>
              <a:ext uri="{FF2B5EF4-FFF2-40B4-BE49-F238E27FC236}">
                <a16:creationId xmlns:a16="http://schemas.microsoft.com/office/drawing/2014/main" id="{4D835A9C-4D05-B410-FB45-362DED2BC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459" y="1711674"/>
            <a:ext cx="7373297" cy="4389605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2963A41-3FE4-7BF3-8CC4-1B498A755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010EF-86FB-4555-A0EF-546E0DA5DA07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8CEBBA-5AC4-23BB-9F7B-53FD9DEC9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Self-</a:t>
            </a:r>
            <a:r>
              <a:rPr lang="de-DE" dirty="0" err="1"/>
              <a:t>Stabilized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Load </a:t>
            </a:r>
            <a:r>
              <a:rPr lang="de-DE" dirty="0" err="1"/>
              <a:t>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2C132D-9B67-FE1A-580C-09A477781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6091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1CE8CA9-D6D2-4C46-8070-9566F894E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AEBA8-D28F-7E08-5723-75018033D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de-DE" sz="4400">
                <a:solidFill>
                  <a:schemeClr val="tx1"/>
                </a:solidFill>
              </a:rPr>
              <a:t>Star Graph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B31CF5-BEC2-457D-A52F-6A5CCB066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9AD725C-0D06-6464-8E96-DCDFC6C40A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9" y="2286000"/>
                <a:ext cx="3791711" cy="393192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b="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>
                    <a:solidFill>
                      <a:srgbClr val="FFFFFF"/>
                    </a:solidFill>
                  </a:rPr>
                  <a:t> vertices</a:t>
                </a:r>
              </a:p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b="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de-DE" dirty="0">
                    <a:solidFill>
                      <a:srgbClr val="FFFFFF"/>
                    </a:solidFill>
                  </a:rPr>
                  <a:t> edges</a:t>
                </a:r>
              </a:p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winner</a:t>
                </a:r>
                <a:r>
                  <a:rPr lang="de-DE" dirty="0">
                    <a:solidFill>
                      <a:srgbClr val="FFFFFF"/>
                    </a:solidFill>
                  </a:rPr>
                  <a:t>: </a:t>
                </a:r>
                <a:r>
                  <a:rPr lang="de-DE" dirty="0">
                    <a:solidFill>
                      <a:srgbClr val="FFC000"/>
                    </a:solidFill>
                  </a:rPr>
                  <a:t>Push-Pull </a:t>
                </a:r>
                <a:r>
                  <a:rPr lang="de-DE" dirty="0" err="1">
                    <a:solidFill>
                      <a:srgbClr val="FFC000"/>
                    </a:solidFill>
                  </a:rPr>
                  <a:t>Sum</a:t>
                </a:r>
                <a:r>
                  <a:rPr lang="de-DE" dirty="0">
                    <a:solidFill>
                      <a:srgbClr val="FFC000"/>
                    </a:solidFill>
                  </a:rPr>
                  <a:t> Protocol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9AD725C-0D06-6464-8E96-DCDFC6C40A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9" y="2286000"/>
                <a:ext cx="3791711" cy="3931920"/>
              </a:xfrm>
              <a:blipFill>
                <a:blip r:embed="rId2"/>
                <a:stretch>
                  <a:fillRect l="-1768" t="-18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 descr="Ein Bild, das Reihe, Kreis, Screenshot, Farbigkeit enthält.&#10;&#10;Automatisch generierte Beschreibung">
            <a:extLst>
              <a:ext uri="{FF2B5EF4-FFF2-40B4-BE49-F238E27FC236}">
                <a16:creationId xmlns:a16="http://schemas.microsoft.com/office/drawing/2014/main" id="{C9BA0D91-EEC3-C308-8C1B-C87A077EA0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0" t="2587" r="20141"/>
          <a:stretch/>
        </p:blipFill>
        <p:spPr>
          <a:xfrm>
            <a:off x="7163793" y="1615159"/>
            <a:ext cx="3580597" cy="362768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F57F84-1F28-6A30-768F-6AADAB9626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" y="6470704"/>
            <a:ext cx="2154142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E783FAA-3269-4F8B-AD5E-077D998955F1}" type="datetime1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01.08.2024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783A81-5581-E4D9-94AD-CB62E09AA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dirty="0"/>
              <a:t>Self-</a:t>
            </a:r>
            <a:r>
              <a:rPr lang="de-DE" dirty="0" err="1"/>
              <a:t>Stabilized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Load </a:t>
            </a:r>
            <a:r>
              <a:rPr lang="de-DE" dirty="0" err="1"/>
              <a:t>Balancing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FD73F78-6E5B-ED38-E7E5-94E4B0169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02006FE-6571-4354-8775-F8708372C227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576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D66BB0-9310-7FB3-3BD7-2C7503AF4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Star Graph: Networksize 10</a:t>
            </a:r>
          </a:p>
        </p:txBody>
      </p:sp>
      <p:pic>
        <p:nvPicPr>
          <p:cNvPr id="4" name="Inhaltsplatzhalter 3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99FBFD60-279B-5110-4B54-C4A8D95AB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642" y="1747615"/>
            <a:ext cx="7213149" cy="4294262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837509-0A8E-9581-4510-B861651C0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13897-3AA2-42DE-BBD4-152B604BF8E4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2DE819-FD76-530D-0C70-CC21B89B5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F4D39C-9CDB-D87C-8873-DB2E99E6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413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8DB19F-C0C3-0AA1-2547-DF8E9CD1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Star Graph: Networksize 100</a:t>
            </a:r>
          </a:p>
        </p:txBody>
      </p:sp>
      <p:pic>
        <p:nvPicPr>
          <p:cNvPr id="4" name="Inhaltsplatzhalter 3" descr="Ein Bild, das Text, Diagramm, Reihe, Screenshot enthält.&#10;&#10;Beschreibung automatisch generiert.">
            <a:extLst>
              <a:ext uri="{FF2B5EF4-FFF2-40B4-BE49-F238E27FC236}">
                <a16:creationId xmlns:a16="http://schemas.microsoft.com/office/drawing/2014/main" id="{218E1F09-2BEC-7189-312F-25218C717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766" y="1679249"/>
            <a:ext cx="7428467" cy="4422449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401885F-19E4-91A5-9E68-8CC77F795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260D-936D-4698-890E-135D6ADAEBDD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9A5382-B119-1EBB-BB3F-ADEF4A966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A15AA4-B90F-E738-4ECF-4222154D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894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F7C10F-1B37-C2A9-2316-3E8629BB8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Star Graph: Networksize 1.000</a:t>
            </a:r>
            <a:endParaRPr lang="de-DE" dirty="0"/>
          </a:p>
        </p:txBody>
      </p:sp>
      <p:pic>
        <p:nvPicPr>
          <p:cNvPr id="4" name="Inhaltsplatzhalter 3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B1A612CB-91B5-F447-FF83-2F3141B8E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851" y="1689307"/>
            <a:ext cx="7483629" cy="4455290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45EF91A-A15A-3D26-4904-B1893DA7D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D5F4-3347-43F0-A1B4-CB1019744752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E52905-D56B-5261-9A1C-52CFA900E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48A2A-862D-192B-D9FB-49EFF972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2440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2BCC9-37A7-3CD3-38CA-22B98DE8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Star Graph: Networksize 10.000</a:t>
            </a:r>
          </a:p>
        </p:txBody>
      </p:sp>
      <p:pic>
        <p:nvPicPr>
          <p:cNvPr id="4" name="Inhaltsplatzhalter 3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F25A2F67-ACF6-9498-4721-2EC9EB67F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831" y="1764707"/>
            <a:ext cx="7342337" cy="4371173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9901777-F9D8-4EE3-090A-688E5D0A4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DBAC-145D-446F-8BC6-950E6AAF92EE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FE0AFE-EB5A-9D79-5B79-E7EB36DC5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E0D3C6-940F-A115-FE5E-9C294A638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4157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1CE8CA9-D6D2-4C46-8070-9566F894E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FD38E9-C414-9B35-E836-CA713A312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de-DE" sz="4400">
                <a:solidFill>
                  <a:schemeClr val="tx1"/>
                </a:solidFill>
              </a:rPr>
              <a:t>Ring of Cliques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B31CF5-BEC2-457D-A52F-6A5CCB066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2009E23-0149-8311-769A-391BE5240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9" y="2286000"/>
                <a:ext cx="3791711" cy="393192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b="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>
                    <a:solidFill>
                      <a:srgbClr val="FFFFFF"/>
                    </a:solidFill>
                  </a:rPr>
                  <a:t> Ring </a:t>
                </a:r>
                <a:r>
                  <a:rPr lang="de-DE" dirty="0" err="1">
                    <a:solidFill>
                      <a:srgbClr val="FFFFFF"/>
                    </a:solidFill>
                  </a:rPr>
                  <a:t>of</a:t>
                </a: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Cliques</a:t>
                </a:r>
                <a:endParaRPr lang="de-DE" dirty="0">
                  <a:solidFill>
                    <a:srgbClr val="FFFFFF"/>
                  </a:solidFill>
                </a:endParaRPr>
              </a:p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number</a:t>
                </a: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of</a:t>
                </a: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cliques</a:t>
                </a:r>
                <a:endParaRPr lang="de-DE" dirty="0">
                  <a:solidFill>
                    <a:srgbClr val="FFFFFF"/>
                  </a:solidFill>
                </a:endParaRPr>
              </a:p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clique</a:t>
                </a: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size</a:t>
                </a:r>
                <a:endParaRPr lang="de-DE" dirty="0">
                  <a:solidFill>
                    <a:srgbClr val="FFFFFF"/>
                  </a:solidFill>
                </a:endParaRPr>
              </a:p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winner</a:t>
                </a:r>
                <a:r>
                  <a:rPr lang="de-DE" dirty="0">
                    <a:solidFill>
                      <a:srgbClr val="FFFFFF"/>
                    </a:solidFill>
                  </a:rPr>
                  <a:t>:</a:t>
                </a:r>
              </a:p>
              <a:p>
                <a:pPr lvl="1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FFC000"/>
                    </a:solidFill>
                  </a:rPr>
                  <a:t>DAB </a:t>
                </a:r>
                <a:r>
                  <a:rPr lang="de-DE" dirty="0" err="1">
                    <a:solidFill>
                      <a:srgbClr val="FFFFFF"/>
                    </a:solidFill>
                  </a:rPr>
                  <a:t>small</a:t>
                </a: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networksize</a:t>
                </a: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or</a:t>
                </a: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de-DE" b="0" dirty="0">
                  <a:solidFill>
                    <a:srgbClr val="FFFFFF"/>
                  </a:solidFill>
                </a:endParaRPr>
              </a:p>
              <a:p>
                <a:pPr lvl="1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FFC000"/>
                    </a:solidFill>
                  </a:rPr>
                  <a:t>PPS </a:t>
                </a:r>
                <a:r>
                  <a:rPr lang="de-DE" dirty="0">
                    <a:solidFill>
                      <a:schemeClr val="bg1"/>
                    </a:solidFill>
                  </a:rPr>
                  <a:t>larger </a:t>
                </a:r>
                <a:r>
                  <a:rPr lang="de-DE" dirty="0" err="1">
                    <a:solidFill>
                      <a:schemeClr val="bg1"/>
                    </a:solidFill>
                  </a:rPr>
                  <a:t>networksize</a:t>
                </a:r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</a:rPr>
                  <a:t>or</a:t>
                </a:r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≫</m:t>
                    </m:r>
                  </m:oMath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2009E23-0149-8311-769A-391BE5240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9" y="2286000"/>
                <a:ext cx="3791711" cy="3931920"/>
              </a:xfrm>
              <a:blipFill>
                <a:blip r:embed="rId2"/>
                <a:stretch>
                  <a:fillRect l="-1768" t="-18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 descr="Ein Bild, das Kunst, Kreis, Design enthält.&#10;&#10;Automatisch generierte Beschreibung">
            <a:extLst>
              <a:ext uri="{FF2B5EF4-FFF2-40B4-BE49-F238E27FC236}">
                <a16:creationId xmlns:a16="http://schemas.microsoft.com/office/drawing/2014/main" id="{C81D6C24-4E81-D1A2-9486-4917E8406E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3" r="25875" b="55954"/>
          <a:stretch/>
        </p:blipFill>
        <p:spPr>
          <a:xfrm>
            <a:off x="6586050" y="2485242"/>
            <a:ext cx="4001739" cy="205788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0FABF5-B916-EEB5-9EBF-CD693075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" y="6470704"/>
            <a:ext cx="2154142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A90D219-58A6-4CD5-9B46-F50396BC983F}" type="datetime1">
              <a:rPr lang="de-DE"/>
              <a:pPr>
                <a:lnSpc>
                  <a:spcPct val="90000"/>
                </a:lnSpc>
                <a:spcAft>
                  <a:spcPts val="600"/>
                </a:spcAft>
              </a:pPr>
              <a:t>01.08.2024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39DA3A-8FDB-04FF-9F12-A632DF25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dirty="0"/>
              <a:t>Self-</a:t>
            </a:r>
            <a:r>
              <a:rPr lang="de-DE" dirty="0" err="1"/>
              <a:t>Stabilized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Load </a:t>
            </a:r>
            <a:r>
              <a:rPr lang="de-DE" dirty="0" err="1"/>
              <a:t>Balancing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8AF260-1D5D-FCED-2DBA-013400AF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02006FE-6571-4354-8775-F8708372C227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5546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1FF6F-7678-CE9E-D3DC-8AFFBA5D6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2x5 Ring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Cliques</a:t>
            </a:r>
            <a:r>
              <a:rPr lang="de-DE" dirty="0"/>
              <a:t>: Networksize 10</a:t>
            </a:r>
          </a:p>
        </p:txBody>
      </p:sp>
      <p:pic>
        <p:nvPicPr>
          <p:cNvPr id="4" name="Inhaltsplatzhalter 3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A421AA69-1CC0-B559-6663-25C7EA7A5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6180" y="1713433"/>
            <a:ext cx="7127019" cy="4242986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262210-6045-EFD3-7287-FF087E637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5294-6A97-4D6D-B26F-9992644768F0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FA7A81-AC5C-511E-BBE0-C031A6D4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4471A9-8509-4074-53A1-CA438019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544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68D723-18C4-8A2D-C817-8DD80E43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10x10 Ring </a:t>
            </a:r>
            <a:r>
              <a:rPr lang="de-DE" dirty="0" err="1">
                <a:ea typeface="+mj-lt"/>
                <a:cs typeface="+mj-lt"/>
              </a:rPr>
              <a:t>of</a:t>
            </a:r>
            <a:r>
              <a:rPr lang="de-DE" dirty="0">
                <a:ea typeface="+mj-lt"/>
                <a:cs typeface="+mj-lt"/>
              </a:rPr>
              <a:t> </a:t>
            </a:r>
            <a:r>
              <a:rPr lang="de-DE" dirty="0" err="1">
                <a:ea typeface="+mj-lt"/>
                <a:cs typeface="+mj-lt"/>
              </a:rPr>
              <a:t>Cliques</a:t>
            </a:r>
            <a:r>
              <a:rPr lang="de-DE" dirty="0">
                <a:ea typeface="+mj-lt"/>
                <a:cs typeface="+mj-lt"/>
              </a:rPr>
              <a:t>: Networksize 100</a:t>
            </a:r>
          </a:p>
        </p:txBody>
      </p:sp>
      <p:pic>
        <p:nvPicPr>
          <p:cNvPr id="4" name="Inhaltsplatzhalter 3" descr="Ein Bild, das Text, Screenshot, Reihe, Diagramm enthält.&#10;&#10;Beschreibung automatisch generiert.">
            <a:extLst>
              <a:ext uri="{FF2B5EF4-FFF2-40B4-BE49-F238E27FC236}">
                <a16:creationId xmlns:a16="http://schemas.microsoft.com/office/drawing/2014/main" id="{9229E5F2-AFF5-33AF-3B54-3A9FCEDD0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9082" y="1790344"/>
            <a:ext cx="7193835" cy="4282764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B0C14A-74DF-49FE-7A9B-95F9CAD7B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A53F3-7BD8-4F1B-888D-E0D544431F09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EB0A13-451E-6AA3-F589-8009E7AB0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D41876-DD5A-8A56-7B42-C71EF0F6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38</a:t>
            </a:fld>
            <a:endParaRPr lang="de-DE" dirty="0"/>
          </a:p>
        </p:txBody>
      </p:sp>
      <p:pic>
        <p:nvPicPr>
          <p:cNvPr id="8" name="Grafik 7" descr="Ein Bild, das Screenshot, Diagramm, Text, Reihe enthält.&#10;&#10;Automatisch generierte Beschreibung">
            <a:extLst>
              <a:ext uri="{FF2B5EF4-FFF2-40B4-BE49-F238E27FC236}">
                <a16:creationId xmlns:a16="http://schemas.microsoft.com/office/drawing/2014/main" id="{2F22CB6D-2FCB-10FA-B58B-DBFC6F0C71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5" t="36426" r="18531" b="30400"/>
          <a:stretch/>
        </p:blipFill>
        <p:spPr>
          <a:xfrm>
            <a:off x="2083323" y="1790344"/>
            <a:ext cx="8921261" cy="319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2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CB81E0-59D7-6F8A-EAA2-D6E2F3D4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10x100 Ring </a:t>
            </a:r>
            <a:r>
              <a:rPr lang="de-DE" dirty="0" err="1">
                <a:ea typeface="+mj-lt"/>
                <a:cs typeface="+mj-lt"/>
              </a:rPr>
              <a:t>of</a:t>
            </a:r>
            <a:r>
              <a:rPr lang="de-DE" dirty="0">
                <a:ea typeface="+mj-lt"/>
                <a:cs typeface="+mj-lt"/>
              </a:rPr>
              <a:t> </a:t>
            </a:r>
            <a:r>
              <a:rPr lang="de-DE" dirty="0" err="1">
                <a:ea typeface="+mj-lt"/>
                <a:cs typeface="+mj-lt"/>
              </a:rPr>
              <a:t>Cliques</a:t>
            </a:r>
            <a:r>
              <a:rPr lang="de-DE" dirty="0">
                <a:ea typeface="+mj-lt"/>
                <a:cs typeface="+mj-lt"/>
              </a:rPr>
              <a:t>: Networksize 1.000</a:t>
            </a:r>
          </a:p>
        </p:txBody>
      </p:sp>
      <p:pic>
        <p:nvPicPr>
          <p:cNvPr id="4" name="Inhaltsplatzhalter 3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E3E75CC0-4992-88AB-827B-1B39B5C23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881" y="1670703"/>
            <a:ext cx="7500238" cy="446517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E8D25A-EC1C-7F8C-CEBB-04E240F98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93132-C615-4AAE-A425-F9F67E9D2DDD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522E69-954A-513F-6571-B1623547A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828BDD-2EB3-CACB-DE3D-036E9C93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39</a:t>
            </a:fld>
            <a:endParaRPr lang="de-DE" dirty="0"/>
          </a:p>
        </p:txBody>
      </p:sp>
      <p:pic>
        <p:nvPicPr>
          <p:cNvPr id="8" name="Grafik 7" descr="Ein Bild, das Screenshot, Diagramm, Text, Reihe enthält.&#10;&#10;Automatisch generierte Beschreibung">
            <a:extLst>
              <a:ext uri="{FF2B5EF4-FFF2-40B4-BE49-F238E27FC236}">
                <a16:creationId xmlns:a16="http://schemas.microsoft.com/office/drawing/2014/main" id="{8E0543DC-F4FE-1640-2141-50B46693AB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8" t="36206" r="10430" b="33059"/>
          <a:stretch/>
        </p:blipFill>
        <p:spPr>
          <a:xfrm>
            <a:off x="2597737" y="2147992"/>
            <a:ext cx="8199273" cy="229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38666-B518-9D6A-E961-F060C72E5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Setting</a:t>
            </a:r>
            <a:endParaRPr lang="de-DE" dirty="0"/>
          </a:p>
        </p:txBody>
      </p:sp>
      <p:graphicFrame>
        <p:nvGraphicFramePr>
          <p:cNvPr id="20" name="Inhaltsplatzhalter 2">
            <a:extLst>
              <a:ext uri="{FF2B5EF4-FFF2-40B4-BE49-F238E27FC236}">
                <a16:creationId xmlns:a16="http://schemas.microsoft.com/office/drawing/2014/main" id="{B1A57D0C-7668-700F-9AAE-399E732709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7261900"/>
              </p:ext>
            </p:extLst>
          </p:nvPr>
        </p:nvGraphicFramePr>
        <p:xfrm>
          <a:off x="1024128" y="2286000"/>
          <a:ext cx="972007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9530D6-CDA3-AA31-50AB-624B303CD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2D9B-918A-475D-B51F-C0479FABE1E0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2C1EA9-CB02-5334-A131-EB9FF5FE0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866D06-738B-CB9C-F8AF-6E834526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426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FDBA7E-0D84-9204-F010-58F13567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100x100 Ring </a:t>
            </a:r>
            <a:r>
              <a:rPr lang="de-DE" dirty="0" err="1">
                <a:ea typeface="+mj-lt"/>
                <a:cs typeface="+mj-lt"/>
              </a:rPr>
              <a:t>of</a:t>
            </a:r>
            <a:r>
              <a:rPr lang="de-DE" dirty="0">
                <a:ea typeface="+mj-lt"/>
                <a:cs typeface="+mj-lt"/>
              </a:rPr>
              <a:t> </a:t>
            </a:r>
            <a:r>
              <a:rPr lang="de-DE" dirty="0" err="1">
                <a:ea typeface="+mj-lt"/>
                <a:cs typeface="+mj-lt"/>
              </a:rPr>
              <a:t>Cliques</a:t>
            </a:r>
            <a:r>
              <a:rPr lang="de-DE" dirty="0">
                <a:ea typeface="+mj-lt"/>
                <a:cs typeface="+mj-lt"/>
              </a:rPr>
              <a:t>: Networksize 10.000</a:t>
            </a:r>
          </a:p>
        </p:txBody>
      </p:sp>
      <p:pic>
        <p:nvPicPr>
          <p:cNvPr id="4" name="Inhaltsplatzhalter 3" descr="Ein Bild, das Text, Reihe, Screenshot, Diagramm enthält.&#10;&#10;Beschreibung automatisch generiert.">
            <a:extLst>
              <a:ext uri="{FF2B5EF4-FFF2-40B4-BE49-F238E27FC236}">
                <a16:creationId xmlns:a16="http://schemas.microsoft.com/office/drawing/2014/main" id="{092A0178-C173-2A55-5500-8A6CD75F5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6362" y="1662157"/>
            <a:ext cx="7299276" cy="434553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341F36-5D70-9E6D-76A4-5FFB6DA7E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41193-AAC2-4690-BD70-67D3404F717D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44ADCF-44EC-C8A8-22CD-821457235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05B2DF-3413-D910-A618-423A9D7CA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40</a:t>
            </a:fld>
            <a:endParaRPr lang="de-DE" dirty="0"/>
          </a:p>
        </p:txBody>
      </p:sp>
      <p:pic>
        <p:nvPicPr>
          <p:cNvPr id="9" name="Grafik 8" descr="Ein Bild, das Screenshot, Diagramm, Text, Reihe enthält.&#10;&#10;Automatisch generierte Beschreibung">
            <a:extLst>
              <a:ext uri="{FF2B5EF4-FFF2-40B4-BE49-F238E27FC236}">
                <a16:creationId xmlns:a16="http://schemas.microsoft.com/office/drawing/2014/main" id="{0B968C1C-A852-F47F-F526-21068CFB83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8" t="36206" r="10430" b="33059"/>
          <a:stretch/>
        </p:blipFill>
        <p:spPr>
          <a:xfrm>
            <a:off x="2446362" y="2281852"/>
            <a:ext cx="8199273" cy="229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9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4736E-423C-342C-3E0C-95DE378A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10x1000 Ring </a:t>
            </a:r>
            <a:r>
              <a:rPr lang="de-DE" dirty="0" err="1">
                <a:ea typeface="+mj-lt"/>
                <a:cs typeface="+mj-lt"/>
              </a:rPr>
              <a:t>of</a:t>
            </a:r>
            <a:r>
              <a:rPr lang="de-DE" dirty="0">
                <a:ea typeface="+mj-lt"/>
                <a:cs typeface="+mj-lt"/>
              </a:rPr>
              <a:t> </a:t>
            </a:r>
            <a:r>
              <a:rPr lang="de-DE" dirty="0" err="1">
                <a:ea typeface="+mj-lt"/>
                <a:cs typeface="+mj-lt"/>
              </a:rPr>
              <a:t>Cliques</a:t>
            </a:r>
            <a:r>
              <a:rPr lang="de-DE" dirty="0">
                <a:ea typeface="+mj-lt"/>
                <a:cs typeface="+mj-lt"/>
              </a:rPr>
              <a:t>: Networksize 10.000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4" name="Inhaltsplatzhalter 3" descr="Ein Bild, das Text, Screenshot, Reihe, Schrift enthält.&#10;&#10;Beschreibung automatisch generiert.">
            <a:extLst>
              <a:ext uri="{FF2B5EF4-FFF2-40B4-BE49-F238E27FC236}">
                <a16:creationId xmlns:a16="http://schemas.microsoft.com/office/drawing/2014/main" id="{F587EEDC-577B-62CB-A4CC-8B0E6F50C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9766" y="1715373"/>
            <a:ext cx="7092468" cy="4222416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A33E3DF-998D-1FA4-1C95-E882EAFF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8320-3542-404E-AA43-E48D94A4667A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9713FF-53D5-A3BA-A7A3-C39E4534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AFAF71-036C-D081-CA02-1F629A88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41</a:t>
            </a:fld>
            <a:endParaRPr lang="de-DE" dirty="0"/>
          </a:p>
        </p:txBody>
      </p:sp>
      <p:pic>
        <p:nvPicPr>
          <p:cNvPr id="10" name="Grafik 9" descr="Ein Bild, das Screenshot, Diagramm, Text, Reihe enthält.&#10;&#10;Automatisch generierte Beschreibung">
            <a:extLst>
              <a:ext uri="{FF2B5EF4-FFF2-40B4-BE49-F238E27FC236}">
                <a16:creationId xmlns:a16="http://schemas.microsoft.com/office/drawing/2014/main" id="{6F7932B0-0771-7506-C60E-CA087785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5" t="36564" r="19953" b="29072"/>
          <a:stretch/>
        </p:blipFill>
        <p:spPr>
          <a:xfrm>
            <a:off x="2303993" y="2218310"/>
            <a:ext cx="8440207" cy="321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4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54639-5E38-B4F1-40ED-A14BDF7DE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1000x10 Ring </a:t>
            </a:r>
            <a:r>
              <a:rPr lang="de-DE" dirty="0" err="1">
                <a:ea typeface="+mj-lt"/>
                <a:cs typeface="+mj-lt"/>
              </a:rPr>
              <a:t>of</a:t>
            </a:r>
            <a:r>
              <a:rPr lang="de-DE" dirty="0">
                <a:ea typeface="+mj-lt"/>
                <a:cs typeface="+mj-lt"/>
              </a:rPr>
              <a:t> </a:t>
            </a:r>
            <a:r>
              <a:rPr lang="de-DE" dirty="0" err="1">
                <a:ea typeface="+mj-lt"/>
                <a:cs typeface="+mj-lt"/>
              </a:rPr>
              <a:t>Cliques</a:t>
            </a:r>
            <a:r>
              <a:rPr lang="de-DE" dirty="0">
                <a:ea typeface="+mj-lt"/>
                <a:cs typeface="+mj-lt"/>
              </a:rPr>
              <a:t>: Networksize 10.000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4" name="Inhaltsplatzhalter 3" descr="Ein Bild, das Text, Screenshot, Reihe, Diagramm enthält.&#10;&#10;Beschreibung automatisch generiert.">
            <a:extLst>
              <a:ext uri="{FF2B5EF4-FFF2-40B4-BE49-F238E27FC236}">
                <a16:creationId xmlns:a16="http://schemas.microsoft.com/office/drawing/2014/main" id="{852F5F96-7343-C7A9-A8DE-2C10A2706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0292" y="1654846"/>
            <a:ext cx="7239780" cy="431011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7D3ADA-5828-16D3-D73F-6B35809CC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84EEC-1237-43C8-AC9E-3944E7EE6D8C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55C90B-098E-84F4-9A4C-D24DC6088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7A3460-0DE7-9340-9802-0242DD11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42</a:t>
            </a:fld>
            <a:endParaRPr lang="de-DE" dirty="0"/>
          </a:p>
        </p:txBody>
      </p:sp>
      <p:pic>
        <p:nvPicPr>
          <p:cNvPr id="8" name="Grafik 7" descr="Ein Bild, das Screenshot, Diagramm, Text, Reihe enthält.&#10;&#10;Automatisch generierte Beschreibung">
            <a:extLst>
              <a:ext uri="{FF2B5EF4-FFF2-40B4-BE49-F238E27FC236}">
                <a16:creationId xmlns:a16="http://schemas.microsoft.com/office/drawing/2014/main" id="{C3BB158E-FD5F-570E-5014-53EA7F8CAB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7" t="35738" r="21766" b="32371"/>
          <a:stretch/>
        </p:blipFill>
        <p:spPr>
          <a:xfrm>
            <a:off x="2760292" y="2052907"/>
            <a:ext cx="7271936" cy="275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2CF7F-B678-39E8-52D2-2D3DDD386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summarized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CEBDC2D0-035B-31F1-58EE-CF6652C76D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490582"/>
              </p:ext>
            </p:extLst>
          </p:nvPr>
        </p:nvGraphicFramePr>
        <p:xfrm>
          <a:off x="868017" y="1837346"/>
          <a:ext cx="10742004" cy="4541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906">
                  <a:extLst>
                    <a:ext uri="{9D8B030D-6E8A-4147-A177-3AD203B41FA5}">
                      <a16:colId xmlns:a16="http://schemas.microsoft.com/office/drawing/2014/main" val="3465228039"/>
                    </a:ext>
                  </a:extLst>
                </a:gridCol>
                <a:gridCol w="1009037">
                  <a:extLst>
                    <a:ext uri="{9D8B030D-6E8A-4147-A177-3AD203B41FA5}">
                      <a16:colId xmlns:a16="http://schemas.microsoft.com/office/drawing/2014/main" val="856013622"/>
                    </a:ext>
                  </a:extLst>
                </a:gridCol>
                <a:gridCol w="859973">
                  <a:extLst>
                    <a:ext uri="{9D8B030D-6E8A-4147-A177-3AD203B41FA5}">
                      <a16:colId xmlns:a16="http://schemas.microsoft.com/office/drawing/2014/main" val="3845835178"/>
                    </a:ext>
                  </a:extLst>
                </a:gridCol>
                <a:gridCol w="894375">
                  <a:extLst>
                    <a:ext uri="{9D8B030D-6E8A-4147-A177-3AD203B41FA5}">
                      <a16:colId xmlns:a16="http://schemas.microsoft.com/office/drawing/2014/main" val="2400067858"/>
                    </a:ext>
                  </a:extLst>
                </a:gridCol>
                <a:gridCol w="940236">
                  <a:extLst>
                    <a:ext uri="{9D8B030D-6E8A-4147-A177-3AD203B41FA5}">
                      <a16:colId xmlns:a16="http://schemas.microsoft.com/office/drawing/2014/main" val="3430371392"/>
                    </a:ext>
                  </a:extLst>
                </a:gridCol>
                <a:gridCol w="831037">
                  <a:extLst>
                    <a:ext uri="{9D8B030D-6E8A-4147-A177-3AD203B41FA5}">
                      <a16:colId xmlns:a16="http://schemas.microsoft.com/office/drawing/2014/main" val="1354987990"/>
                    </a:ext>
                  </a:extLst>
                </a:gridCol>
                <a:gridCol w="748303">
                  <a:extLst>
                    <a:ext uri="{9D8B030D-6E8A-4147-A177-3AD203B41FA5}">
                      <a16:colId xmlns:a16="http://schemas.microsoft.com/office/drawing/2014/main" val="2129971825"/>
                    </a:ext>
                  </a:extLst>
                </a:gridCol>
                <a:gridCol w="676512">
                  <a:extLst>
                    <a:ext uri="{9D8B030D-6E8A-4147-A177-3AD203B41FA5}">
                      <a16:colId xmlns:a16="http://schemas.microsoft.com/office/drawing/2014/main" val="2374563734"/>
                    </a:ext>
                  </a:extLst>
                </a:gridCol>
                <a:gridCol w="802642">
                  <a:extLst>
                    <a:ext uri="{9D8B030D-6E8A-4147-A177-3AD203B41FA5}">
                      <a16:colId xmlns:a16="http://schemas.microsoft.com/office/drawing/2014/main" val="3076943018"/>
                    </a:ext>
                  </a:extLst>
                </a:gridCol>
                <a:gridCol w="607714">
                  <a:extLst>
                    <a:ext uri="{9D8B030D-6E8A-4147-A177-3AD203B41FA5}">
                      <a16:colId xmlns:a16="http://schemas.microsoft.com/office/drawing/2014/main" val="1376325704"/>
                    </a:ext>
                  </a:extLst>
                </a:gridCol>
                <a:gridCol w="848509">
                  <a:extLst>
                    <a:ext uri="{9D8B030D-6E8A-4147-A177-3AD203B41FA5}">
                      <a16:colId xmlns:a16="http://schemas.microsoft.com/office/drawing/2014/main" val="257004088"/>
                    </a:ext>
                  </a:extLst>
                </a:gridCol>
                <a:gridCol w="905839">
                  <a:extLst>
                    <a:ext uri="{9D8B030D-6E8A-4147-A177-3AD203B41FA5}">
                      <a16:colId xmlns:a16="http://schemas.microsoft.com/office/drawing/2014/main" val="2679786601"/>
                    </a:ext>
                  </a:extLst>
                </a:gridCol>
                <a:gridCol w="734921">
                  <a:extLst>
                    <a:ext uri="{9D8B030D-6E8A-4147-A177-3AD203B41FA5}">
                      <a16:colId xmlns:a16="http://schemas.microsoft.com/office/drawing/2014/main" val="233822839"/>
                    </a:ext>
                  </a:extLst>
                </a:gridCol>
              </a:tblGrid>
              <a:tr h="763858">
                <a:tc>
                  <a:txBody>
                    <a:bodyPr/>
                    <a:lstStyle/>
                    <a:p>
                      <a:r>
                        <a:rPr lang="de-DE" sz="1600"/>
                        <a:t>Networksize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Complete</a:t>
                      </a:r>
                      <a:endParaRPr lang="de-DE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de-DE" sz="1600" dirty="0" err="1"/>
                        <a:t>Grid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 err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 err="1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de-DE" sz="1600"/>
                        <a:t>Lollipop 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i="0" u="none" strike="noStrike" noProof="0">
                          <a:solidFill>
                            <a:srgbClr val="FFFFFF"/>
                          </a:solidFill>
                          <a:latin typeface="Aptos"/>
                        </a:rPr>
                        <a:t>Closed Chain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 b="1" i="0" u="none" strike="noStrike" noProof="0">
                          <a:solidFill>
                            <a:srgbClr val="FFFFFF"/>
                          </a:solidFill>
                          <a:latin typeface="Aptos"/>
                        </a:rPr>
                        <a:t>Star</a:t>
                      </a:r>
                      <a:endParaRPr lang="de-DE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de-DE" sz="1600"/>
                        <a:t>Ring of Cliques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 err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270616"/>
                  </a:ext>
                </a:extLst>
              </a:tr>
              <a:tr h="537530">
                <a:tc>
                  <a:txBody>
                    <a:bodyPr/>
                    <a:lstStyle/>
                    <a:p>
                      <a:r>
                        <a:rPr lang="de-DE" sz="1600"/>
                        <a:t>10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PPS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de-DE" sz="1600" dirty="0"/>
                        <a:t>DAB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de-DE" sz="1600"/>
                        <a:t>DAB &gt; PPS</a:t>
                      </a:r>
                    </a:p>
                    <a:p>
                      <a:pPr lvl="0">
                        <a:buNone/>
                      </a:pPr>
                      <a:r>
                        <a:rPr lang="de-DE" sz="1600"/>
                        <a:t>(round 10+)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DAB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PPS</a:t>
                      </a:r>
                      <a:endParaRPr lang="de-DE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de-DE" sz="1600"/>
                        <a:t>DAB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72925"/>
                  </a:ext>
                </a:extLst>
              </a:tr>
              <a:tr h="537530">
                <a:tc>
                  <a:txBody>
                    <a:bodyPr/>
                    <a:lstStyle/>
                    <a:p>
                      <a:r>
                        <a:rPr lang="de-DE" sz="1600"/>
                        <a:t>100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PPS</a:t>
                      </a:r>
                      <a:endParaRPr lang="de-DE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de-DE" sz="1600"/>
                        <a:t>DAB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de-DE" sz="1600"/>
                        <a:t>DAB &gt; PPS</a:t>
                      </a:r>
                    </a:p>
                    <a:p>
                      <a:pPr lvl="0">
                        <a:buNone/>
                      </a:pPr>
                      <a:r>
                        <a:rPr lang="de-DE" sz="1600"/>
                        <a:t>(round 30+)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DAB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PPS</a:t>
                      </a:r>
                      <a:endParaRPr lang="de-DE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de-DE" sz="1600"/>
                        <a:t>DAB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518779"/>
                  </a:ext>
                </a:extLst>
              </a:tr>
              <a:tr h="528452">
                <a:tc>
                  <a:txBody>
                    <a:bodyPr/>
                    <a:lstStyle/>
                    <a:p>
                      <a:r>
                        <a:rPr lang="de-DE" sz="1600"/>
                        <a:t>1.000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PPS</a:t>
                      </a:r>
                      <a:endParaRPr lang="de-DE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de-DE" sz="1600" dirty="0"/>
                        <a:t>DAB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de-DE" sz="1600"/>
                        <a:t>PPS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DAB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/>
                        <a:t>PPS</a:t>
                      </a:r>
                      <a:endParaRPr lang="de-DE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de-DE" sz="1600"/>
                        <a:t>PPS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527459"/>
                  </a:ext>
                </a:extLst>
              </a:tr>
              <a:tr h="863818">
                <a:tc row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/>
                        <a:t>10.000</a:t>
                      </a:r>
                      <a:endParaRPr lang="de-DE" sz="16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/>
                        <a:t>PPS</a:t>
                      </a:r>
                      <a:endParaRPr lang="de-DE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/>
                        <a:t>100x100</a:t>
                      </a:r>
                      <a:endParaRPr lang="de-DE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/>
                        <a:t>1.000x10</a:t>
                      </a:r>
                      <a:endParaRPr lang="de-DE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 dirty="0"/>
                        <a:t>10x1.000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/>
                        <a:t>5.000, 5.000</a:t>
                      </a:r>
                      <a:endParaRPr lang="de-DE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/>
                        <a:t>500, 9.500</a:t>
                      </a:r>
                      <a:endParaRPr lang="de-DE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/>
                        <a:t>9.500, 500</a:t>
                      </a:r>
                      <a:endParaRPr lang="de-DE" sz="16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/>
                        <a:t>DAB</a:t>
                      </a:r>
                      <a:endParaRPr lang="de-DE" sz="16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/>
                        <a:t>PPS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/>
                        <a:t>100x100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/>
                        <a:t>10x1.000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/>
                        <a:t>1.000x10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9875"/>
                  </a:ext>
                </a:extLst>
              </a:tr>
              <a:tr h="10162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/>
                        <a:t>PPS</a:t>
                      </a:r>
                      <a:endParaRPr lang="de-DE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/>
                        <a:t>PPS</a:t>
                      </a:r>
                      <a:endParaRPr lang="de-DE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 dirty="0"/>
                        <a:t>DAB (</a:t>
                      </a:r>
                      <a:r>
                        <a:rPr lang="de-DE" sz="1600" dirty="0" err="1"/>
                        <a:t>rounds</a:t>
                      </a:r>
                      <a:r>
                        <a:rPr lang="de-DE" sz="1600" dirty="0"/>
                        <a:t> 7+)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746061"/>
                  </a:ext>
                </a:extLst>
              </a:tr>
              <a:tr h="990187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/>
                        <a:t>DAB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/>
                        <a:t>DAB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 dirty="0"/>
                        <a:t>DAB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/>
                        <a:t>PPS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/>
                        <a:t>PPS &gt; DAB (rounds 7+)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 dirty="0"/>
                        <a:t>PPS</a:t>
                      </a:r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538280"/>
                  </a:ext>
                </a:extLst>
              </a:tr>
            </a:tbl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08B9AA-5D73-7C28-75E3-74C1AB838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30F92-343E-4CF6-9DEC-2E1DD38E05BD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A4486-911F-981C-00C0-DDA5F1662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C56814-CAE5-B5C3-AED8-52CD4718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87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D028ED-4390-4752-7946-F2CCFDD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514DB-493D-C713-BC47-47C5BA00F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Saptadi</a:t>
            </a:r>
            <a:r>
              <a:rPr lang="de-DE" dirty="0">
                <a:ea typeface="+mn-lt"/>
                <a:cs typeface="+mn-lt"/>
              </a:rPr>
              <a:t> Nugroho, Alexander Weinmann, Christian Schindelhauer - "</a:t>
            </a:r>
            <a:r>
              <a:rPr lang="de-DE" dirty="0" err="1">
                <a:ea typeface="+mn-lt"/>
                <a:cs typeface="+mn-lt"/>
              </a:rPr>
              <a:t>Adding</a:t>
            </a:r>
            <a:r>
              <a:rPr lang="de-DE" dirty="0">
                <a:ea typeface="+mn-lt"/>
                <a:cs typeface="+mn-lt"/>
              </a:rPr>
              <a:t> Pull </a:t>
            </a:r>
            <a:r>
              <a:rPr lang="de-DE" dirty="0" err="1">
                <a:ea typeface="+mn-lt"/>
                <a:cs typeface="+mn-lt"/>
              </a:rPr>
              <a:t>to</a:t>
            </a:r>
            <a:r>
              <a:rPr lang="de-DE" dirty="0">
                <a:ea typeface="+mn-lt"/>
                <a:cs typeface="+mn-lt"/>
              </a:rPr>
              <a:t> Push </a:t>
            </a:r>
            <a:r>
              <a:rPr lang="de-DE" dirty="0" err="1">
                <a:ea typeface="+mn-lt"/>
                <a:cs typeface="+mn-lt"/>
              </a:rPr>
              <a:t>Sum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for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Approximate</a:t>
            </a:r>
            <a:r>
              <a:rPr lang="de-DE" dirty="0">
                <a:ea typeface="+mn-lt"/>
                <a:cs typeface="+mn-lt"/>
              </a:rPr>
              <a:t> Data Aggregation". In "</a:t>
            </a:r>
            <a:r>
              <a:rPr lang="de-DE" dirty="0" err="1">
                <a:ea typeface="+mn-lt"/>
                <a:cs typeface="+mn-lt"/>
              </a:rPr>
              <a:t>Stabilization</a:t>
            </a:r>
            <a:r>
              <a:rPr lang="de-DE" dirty="0">
                <a:ea typeface="+mn-lt"/>
                <a:cs typeface="+mn-lt"/>
              </a:rPr>
              <a:t>, </a:t>
            </a:r>
            <a:r>
              <a:rPr lang="de-DE" dirty="0" err="1">
                <a:ea typeface="+mn-lt"/>
                <a:cs typeface="+mn-lt"/>
              </a:rPr>
              <a:t>Safety</a:t>
            </a:r>
            <a:r>
              <a:rPr lang="de-DE" dirty="0">
                <a:ea typeface="+mn-lt"/>
                <a:cs typeface="+mn-lt"/>
              </a:rPr>
              <a:t>, and Security 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 Distributed Systems", Springer (2023), 75 – 89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Yefim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Dinitz</a:t>
            </a:r>
            <a:r>
              <a:rPr lang="de-DE" dirty="0">
                <a:ea typeface="+mn-lt"/>
                <a:cs typeface="+mn-lt"/>
              </a:rPr>
              <a:t>, </a:t>
            </a:r>
            <a:r>
              <a:rPr lang="de-DE" dirty="0" err="1">
                <a:ea typeface="+mn-lt"/>
                <a:cs typeface="+mn-lt"/>
              </a:rPr>
              <a:t>Shlomi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Dolev</a:t>
            </a:r>
            <a:r>
              <a:rPr lang="de-DE" dirty="0">
                <a:ea typeface="+mn-lt"/>
                <a:cs typeface="+mn-lt"/>
              </a:rPr>
              <a:t>, Manish Kumar - "</a:t>
            </a:r>
            <a:r>
              <a:rPr lang="de-DE" dirty="0" err="1">
                <a:ea typeface="+mn-lt"/>
                <a:cs typeface="+mn-lt"/>
              </a:rPr>
              <a:t>Local</a:t>
            </a:r>
            <a:r>
              <a:rPr lang="de-DE" dirty="0">
                <a:ea typeface="+mn-lt"/>
                <a:cs typeface="+mn-lt"/>
              </a:rPr>
              <a:t> Deal-Agreement </a:t>
            </a:r>
            <a:r>
              <a:rPr lang="de-DE" dirty="0" err="1">
                <a:ea typeface="+mn-lt"/>
                <a:cs typeface="+mn-lt"/>
              </a:rPr>
              <a:t>Algorithms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for</a:t>
            </a:r>
            <a:r>
              <a:rPr lang="de-DE" dirty="0">
                <a:ea typeface="+mn-lt"/>
                <a:cs typeface="+mn-lt"/>
              </a:rPr>
              <a:t> Load </a:t>
            </a:r>
            <a:r>
              <a:rPr lang="de-DE" dirty="0" err="1">
                <a:ea typeface="+mn-lt"/>
                <a:cs typeface="+mn-lt"/>
              </a:rPr>
              <a:t>Balancing</a:t>
            </a:r>
            <a:r>
              <a:rPr lang="de-DE" dirty="0">
                <a:ea typeface="+mn-lt"/>
                <a:cs typeface="+mn-lt"/>
              </a:rPr>
              <a:t> in Dynamic General Graphs". In "Theory 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 Computing Systems 67", Springer (2023) 348—382.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Anwitaman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Datta</a:t>
            </a:r>
            <a:r>
              <a:rPr lang="de-DE" dirty="0">
                <a:ea typeface="+mn-lt"/>
                <a:cs typeface="+mn-lt"/>
              </a:rPr>
              <a:t> - "Load </a:t>
            </a:r>
            <a:r>
              <a:rPr lang="de-DE" dirty="0" err="1">
                <a:ea typeface="+mn-lt"/>
                <a:cs typeface="+mn-lt"/>
              </a:rPr>
              <a:t>Balancing</a:t>
            </a:r>
            <a:r>
              <a:rPr lang="de-DE" dirty="0">
                <a:ea typeface="+mn-lt"/>
                <a:cs typeface="+mn-lt"/>
              </a:rPr>
              <a:t> in Peer-to-Peer Overlay Networks". In: LIU, L., ÖZSU, M.T. (</a:t>
            </a:r>
            <a:r>
              <a:rPr lang="de-DE" dirty="0" err="1">
                <a:ea typeface="+mn-lt"/>
                <a:cs typeface="+mn-lt"/>
              </a:rPr>
              <a:t>eds</a:t>
            </a:r>
            <a:r>
              <a:rPr lang="de-DE" dirty="0">
                <a:ea typeface="+mn-lt"/>
                <a:cs typeface="+mn-lt"/>
              </a:rPr>
              <a:t>), "Encyclopedia 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 Database Systems", Springer, Boston, MA.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a typeface="+mn-lt"/>
                <a:cs typeface="+mn-lt"/>
              </a:rPr>
              <a:t> Prof. Christian Schindelhauer - Graph Theory Course Slides - Chair 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 Computer Networks and </a:t>
            </a:r>
            <a:r>
              <a:rPr lang="de-DE" dirty="0" err="1">
                <a:ea typeface="+mn-lt"/>
                <a:cs typeface="+mn-lt"/>
              </a:rPr>
              <a:t>Telematics</a:t>
            </a:r>
            <a:r>
              <a:rPr lang="de-DE" dirty="0">
                <a:ea typeface="+mn-lt"/>
                <a:cs typeface="+mn-lt"/>
              </a:rPr>
              <a:t> (2021), University 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 Freiburg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B90B7D-711A-9757-4298-E6E041C9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74181-1212-450F-843C-59F0C339524D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DDCDB7-D0EB-F9D4-15F8-14EC0184C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7EB0CB-E1B3-E298-505C-8D409582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7795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4FEDF0-E10B-5A97-30BE-8A1D9500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2D9B9-A2C8-A43A-D9EC-8EFCFF20B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r>
              <a:rPr lang="de-DE" dirty="0"/>
              <a:t>Figure [1] </a:t>
            </a:r>
            <a:r>
              <a:rPr lang="de-DE" dirty="0">
                <a:ea typeface="+mn-lt"/>
                <a:cs typeface="+mn-lt"/>
              </a:rPr>
              <a:t>Nugroho, </a:t>
            </a:r>
            <a:r>
              <a:rPr lang="de-DE" dirty="0" err="1">
                <a:ea typeface="+mn-lt"/>
                <a:cs typeface="+mn-lt"/>
              </a:rPr>
              <a:t>Saptadi</a:t>
            </a:r>
            <a:r>
              <a:rPr lang="de-DE" dirty="0">
                <a:ea typeface="+mn-lt"/>
                <a:cs typeface="+mn-lt"/>
              </a:rPr>
              <a:t>, Alexander Weinmann, and Christian Schindelhauer. "</a:t>
            </a:r>
            <a:r>
              <a:rPr lang="de-DE" dirty="0" err="1">
                <a:ea typeface="+mn-lt"/>
                <a:cs typeface="+mn-lt"/>
              </a:rPr>
              <a:t>Adding</a:t>
            </a:r>
            <a:r>
              <a:rPr lang="de-DE" dirty="0">
                <a:ea typeface="+mn-lt"/>
                <a:cs typeface="+mn-lt"/>
              </a:rPr>
              <a:t> Pull </a:t>
            </a:r>
            <a:r>
              <a:rPr lang="de-DE" dirty="0" err="1">
                <a:ea typeface="+mn-lt"/>
                <a:cs typeface="+mn-lt"/>
              </a:rPr>
              <a:t>to</a:t>
            </a:r>
            <a:r>
              <a:rPr lang="de-DE" dirty="0">
                <a:ea typeface="+mn-lt"/>
                <a:cs typeface="+mn-lt"/>
              </a:rPr>
              <a:t> Push </a:t>
            </a:r>
            <a:r>
              <a:rPr lang="de-DE" dirty="0" err="1">
                <a:ea typeface="+mn-lt"/>
                <a:cs typeface="+mn-lt"/>
              </a:rPr>
              <a:t>Sum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for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Approximate</a:t>
            </a:r>
            <a:r>
              <a:rPr lang="de-DE" dirty="0">
                <a:ea typeface="+mn-lt"/>
                <a:cs typeface="+mn-lt"/>
              </a:rPr>
              <a:t> Data Aggregation." </a:t>
            </a:r>
            <a:r>
              <a:rPr lang="de-DE" i="1" dirty="0">
                <a:ea typeface="+mn-lt"/>
                <a:cs typeface="+mn-lt"/>
              </a:rPr>
              <a:t>In</a:t>
            </a:r>
            <a:r>
              <a:rPr lang="de-DE" dirty="0">
                <a:ea typeface="+mn-lt"/>
                <a:cs typeface="+mn-lt"/>
              </a:rPr>
              <a:t> "</a:t>
            </a:r>
            <a:r>
              <a:rPr lang="de-DE" dirty="0" err="1">
                <a:ea typeface="+mn-lt"/>
                <a:cs typeface="+mn-lt"/>
              </a:rPr>
              <a:t>Stabilization</a:t>
            </a:r>
            <a:r>
              <a:rPr lang="de-DE" dirty="0">
                <a:ea typeface="+mn-lt"/>
                <a:cs typeface="+mn-lt"/>
              </a:rPr>
              <a:t>, </a:t>
            </a:r>
            <a:r>
              <a:rPr lang="de-DE" dirty="0" err="1">
                <a:ea typeface="+mn-lt"/>
                <a:cs typeface="+mn-lt"/>
              </a:rPr>
              <a:t>Safety</a:t>
            </a:r>
            <a:r>
              <a:rPr lang="de-DE" dirty="0">
                <a:ea typeface="+mn-lt"/>
                <a:cs typeface="+mn-lt"/>
              </a:rPr>
              <a:t>, and Security 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Distibuted</a:t>
            </a:r>
            <a:r>
              <a:rPr lang="de-DE" dirty="0">
                <a:ea typeface="+mn-lt"/>
                <a:cs typeface="+mn-lt"/>
              </a:rPr>
              <a:t> Systems", </a:t>
            </a:r>
            <a:r>
              <a:rPr lang="de-DE" dirty="0" err="1">
                <a:ea typeface="+mn-lt"/>
                <a:cs typeface="+mn-lt"/>
              </a:rPr>
              <a:t>page</a:t>
            </a:r>
            <a:r>
              <a:rPr lang="de-DE" dirty="0">
                <a:ea typeface="+mn-lt"/>
                <a:cs typeface="+mn-lt"/>
              </a:rPr>
              <a:t>. 78. Springer, 2023. ISBN 978-3-031-44273-5. DOI: 10.1007/978-3-031-44274-2_7.</a:t>
            </a:r>
          </a:p>
          <a:p>
            <a:pPr marL="0" indent="0">
              <a:buNone/>
            </a:pPr>
            <a:r>
              <a:rPr lang="de-DE" dirty="0"/>
              <a:t>Figure [2] </a:t>
            </a:r>
            <a:r>
              <a:rPr lang="de-DE" dirty="0" err="1">
                <a:ea typeface="+mn-lt"/>
                <a:cs typeface="+mn-lt"/>
              </a:rPr>
              <a:t>Dinitz</a:t>
            </a:r>
            <a:r>
              <a:rPr lang="de-DE" dirty="0">
                <a:ea typeface="+mn-lt"/>
                <a:cs typeface="+mn-lt"/>
              </a:rPr>
              <a:t>, </a:t>
            </a:r>
            <a:r>
              <a:rPr lang="de-DE" dirty="0" err="1">
                <a:ea typeface="+mn-lt"/>
                <a:cs typeface="+mn-lt"/>
              </a:rPr>
              <a:t>Yefim</a:t>
            </a:r>
            <a:r>
              <a:rPr lang="de-DE" dirty="0">
                <a:ea typeface="+mn-lt"/>
                <a:cs typeface="+mn-lt"/>
              </a:rPr>
              <a:t>, </a:t>
            </a:r>
            <a:r>
              <a:rPr lang="de-DE" dirty="0" err="1">
                <a:ea typeface="+mn-lt"/>
                <a:cs typeface="+mn-lt"/>
              </a:rPr>
              <a:t>Shlomi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Dolev</a:t>
            </a:r>
            <a:r>
              <a:rPr lang="de-DE" dirty="0">
                <a:ea typeface="+mn-lt"/>
                <a:cs typeface="+mn-lt"/>
              </a:rPr>
              <a:t>, and Manish Kumar. "</a:t>
            </a:r>
            <a:r>
              <a:rPr lang="de-DE" dirty="0" err="1">
                <a:ea typeface="+mn-lt"/>
                <a:cs typeface="+mn-lt"/>
              </a:rPr>
              <a:t>Local</a:t>
            </a:r>
            <a:r>
              <a:rPr lang="de-DE" dirty="0">
                <a:ea typeface="+mn-lt"/>
                <a:cs typeface="+mn-lt"/>
              </a:rPr>
              <a:t> Deal-Agreement </a:t>
            </a:r>
            <a:r>
              <a:rPr lang="de-DE" dirty="0" err="1">
                <a:ea typeface="+mn-lt"/>
                <a:cs typeface="+mn-lt"/>
              </a:rPr>
              <a:t>Algorithms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for</a:t>
            </a:r>
            <a:r>
              <a:rPr lang="de-DE" dirty="0">
                <a:ea typeface="+mn-lt"/>
                <a:cs typeface="+mn-lt"/>
              </a:rPr>
              <a:t> Load </a:t>
            </a:r>
            <a:r>
              <a:rPr lang="de-DE" dirty="0" err="1">
                <a:ea typeface="+mn-lt"/>
                <a:cs typeface="+mn-lt"/>
              </a:rPr>
              <a:t>Balancing</a:t>
            </a:r>
            <a:r>
              <a:rPr lang="de-DE" dirty="0">
                <a:ea typeface="+mn-lt"/>
                <a:cs typeface="+mn-lt"/>
              </a:rPr>
              <a:t> in Dynamic General Graphs." In "</a:t>
            </a:r>
            <a:r>
              <a:rPr lang="de-DE" i="1" dirty="0">
                <a:ea typeface="+mn-lt"/>
                <a:cs typeface="+mn-lt"/>
              </a:rPr>
              <a:t>Theory </a:t>
            </a:r>
            <a:r>
              <a:rPr lang="de-DE" i="1" dirty="0" err="1">
                <a:ea typeface="+mn-lt"/>
                <a:cs typeface="+mn-lt"/>
              </a:rPr>
              <a:t>of</a:t>
            </a:r>
            <a:r>
              <a:rPr lang="de-DE" i="1" dirty="0">
                <a:ea typeface="+mn-lt"/>
                <a:cs typeface="+mn-lt"/>
              </a:rPr>
              <a:t> Computing Systems</a:t>
            </a:r>
            <a:r>
              <a:rPr lang="de-DE" dirty="0">
                <a:ea typeface="+mn-lt"/>
                <a:cs typeface="+mn-lt"/>
              </a:rPr>
              <a:t> 67, </a:t>
            </a:r>
            <a:r>
              <a:rPr lang="de-DE" dirty="0" err="1">
                <a:ea typeface="+mn-lt"/>
                <a:cs typeface="+mn-lt"/>
              </a:rPr>
              <a:t>no</a:t>
            </a:r>
            <a:r>
              <a:rPr lang="de-DE" dirty="0">
                <a:ea typeface="+mn-lt"/>
                <a:cs typeface="+mn-lt"/>
              </a:rPr>
              <a:t>. 2" (2023): </a:t>
            </a:r>
            <a:r>
              <a:rPr lang="de-DE" dirty="0" err="1">
                <a:ea typeface="+mn-lt"/>
                <a:cs typeface="+mn-lt"/>
              </a:rPr>
              <a:t>page</a:t>
            </a:r>
            <a:r>
              <a:rPr lang="de-DE" dirty="0">
                <a:ea typeface="+mn-lt"/>
                <a:cs typeface="+mn-lt"/>
              </a:rPr>
              <a:t> 355. DOI: 10.1007/s00224-022-10097-6.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55385D-C1A5-0230-AB89-205C101D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84444-FE03-435C-A8CD-D4CD1166BBB2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B439C8-B5B1-3304-4B69-9DAC33BFA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Self-</a:t>
            </a:r>
            <a:r>
              <a:rPr lang="de-DE" dirty="0" err="1"/>
              <a:t>Stabilized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Load </a:t>
            </a:r>
            <a:r>
              <a:rPr lang="de-DE" dirty="0" err="1"/>
              <a:t>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ADC4C5-1203-1245-3540-2B5F3958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7717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81CE8CA9-D6D2-4C46-8070-9566F894E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D76014-BB9D-B642-A6DA-A21A4459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de-DE" sz="4400">
                <a:solidFill>
                  <a:schemeClr val="tx1"/>
                </a:solidFill>
              </a:rPr>
              <a:t>Push-Pull Sum Protocol (PPS)</a:t>
            </a:r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72B31CF5-BEC2-457D-A52F-6A5CCB066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AF25B1-B661-0ABC-C1C5-67A8DF84F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continous</a:t>
            </a:r>
            <a:endParaRPr lang="de-DE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randomized</a:t>
            </a:r>
            <a:endParaRPr lang="de-DE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approach</a:t>
            </a:r>
            <a:r>
              <a:rPr lang="de-DE" dirty="0">
                <a:solidFill>
                  <a:srgbClr val="FFFFFF"/>
                </a:solidFill>
              </a:rPr>
              <a:t>: </a:t>
            </a:r>
            <a:r>
              <a:rPr lang="de-DE" dirty="0" err="1">
                <a:solidFill>
                  <a:srgbClr val="FFFFFF"/>
                </a:solidFill>
              </a:rPr>
              <a:t>distribute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loads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using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element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randomness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every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node</a:t>
            </a:r>
            <a:r>
              <a:rPr lang="de-DE" dirty="0">
                <a:solidFill>
                  <a:srgbClr val="FFFFFF"/>
                </a:solidFill>
              </a:rPr>
              <a:t> </a:t>
            </a:r>
            <a:r>
              <a:rPr lang="de-DE" dirty="0" err="1">
                <a:solidFill>
                  <a:srgbClr val="FFFFFF"/>
                </a:solidFill>
              </a:rPr>
              <a:t>calls</a:t>
            </a:r>
            <a:r>
              <a:rPr lang="de-DE" dirty="0">
                <a:solidFill>
                  <a:srgbClr val="FFFFFF"/>
                </a:solidFill>
              </a:rPr>
              <a:t>:</a:t>
            </a:r>
          </a:p>
          <a:p>
            <a:pPr marL="264795"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i="1" dirty="0">
                <a:solidFill>
                  <a:srgbClr val="FFFFFF"/>
                </a:solidFill>
              </a:rPr>
              <a:t>Aggregate</a:t>
            </a:r>
            <a:r>
              <a:rPr lang="de-DE" dirty="0">
                <a:solidFill>
                  <a:srgbClr val="FFFFFF"/>
                </a:solidFill>
              </a:rPr>
              <a:t> </a:t>
            </a:r>
            <a:r>
              <a:rPr lang="de-DE" dirty="0" err="1">
                <a:solidFill>
                  <a:srgbClr val="FFFFFF"/>
                </a:solidFill>
              </a:rPr>
              <a:t>procedure</a:t>
            </a:r>
            <a:endParaRPr lang="de-DE" dirty="0">
              <a:solidFill>
                <a:srgbClr val="FFFFFF"/>
              </a:solidFill>
            </a:endParaRPr>
          </a:p>
          <a:p>
            <a:pPr marL="264795"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i="1" dirty="0" err="1">
                <a:solidFill>
                  <a:srgbClr val="FFFFFF"/>
                </a:solidFill>
              </a:rPr>
              <a:t>RequestData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procedure</a:t>
            </a:r>
            <a:endParaRPr lang="de-DE" dirty="0">
              <a:solidFill>
                <a:srgbClr val="FFFFFF"/>
              </a:solidFill>
            </a:endParaRPr>
          </a:p>
          <a:p>
            <a:pPr marL="264795"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i="1" dirty="0" err="1">
                <a:solidFill>
                  <a:srgbClr val="FFFFFF"/>
                </a:solidFill>
              </a:rPr>
              <a:t>ResponseData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procedure</a:t>
            </a:r>
            <a:endParaRPr lang="de-DE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</p:txBody>
      </p:sp>
      <p:pic>
        <p:nvPicPr>
          <p:cNvPr id="4" name="Grafik 3" descr="Ein Bild, das Text, Screenshot, Schrift, Algebra enthält.&#10;&#10;Beschreibung automatisch generiert.">
            <a:extLst>
              <a:ext uri="{FF2B5EF4-FFF2-40B4-BE49-F238E27FC236}">
                <a16:creationId xmlns:a16="http://schemas.microsoft.com/office/drawing/2014/main" id="{694FB049-DE39-0AC9-6014-A484626F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343" y="1474397"/>
            <a:ext cx="7971981" cy="4105570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BCBA0A-2843-A98E-817C-154C5FDBE2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" y="6470704"/>
            <a:ext cx="2154142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3754881-32A0-4891-A3AD-F373AECCB073}" type="datetime1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01.08.2024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845683-DAD1-FBF6-3669-42907B396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dirty="0"/>
              <a:t>Self-</a:t>
            </a:r>
            <a:r>
              <a:rPr lang="de-DE" dirty="0" err="1"/>
              <a:t>Stabilized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Load </a:t>
            </a:r>
            <a:r>
              <a:rPr lang="de-DE" dirty="0" err="1"/>
              <a:t>Balancing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58A8FE-092A-706B-CFA1-81F95C655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02006FE-6571-4354-8775-F8708372C227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4216E7-FDCD-C4B5-4D0A-217F37D5E0A3}"/>
              </a:ext>
            </a:extLst>
          </p:cNvPr>
          <p:cNvSpPr txBox="1"/>
          <p:nvPr/>
        </p:nvSpPr>
        <p:spPr>
          <a:xfrm>
            <a:off x="7450666" y="5672666"/>
            <a:ext cx="2794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[1] Push-Pull </a:t>
            </a:r>
            <a:r>
              <a:rPr lang="de-DE" dirty="0" err="1"/>
              <a:t>Sum</a:t>
            </a:r>
            <a:r>
              <a:rPr lang="de-DE" dirty="0"/>
              <a:t> Protocol</a:t>
            </a:r>
          </a:p>
        </p:txBody>
      </p:sp>
    </p:spTree>
    <p:extLst>
      <p:ext uri="{BB962C8B-B14F-4D97-AF65-F5344CB8AC3E}">
        <p14:creationId xmlns:p14="http://schemas.microsoft.com/office/powerpoint/2010/main" val="1243454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CE8CA9-D6D2-4C46-8070-9566F894E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25FC42-C561-23A2-38B5-A1F899A3D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de-DE" sz="3400" dirty="0">
                <a:solidFill>
                  <a:schemeClr val="tx1"/>
                </a:solidFill>
              </a:rPr>
              <a:t>Single-</a:t>
            </a:r>
            <a:r>
              <a:rPr lang="de-DE" sz="3400" dirty="0" err="1">
                <a:solidFill>
                  <a:schemeClr val="tx1"/>
                </a:solidFill>
              </a:rPr>
              <a:t>Proposal</a:t>
            </a:r>
            <a:r>
              <a:rPr lang="de-DE" sz="3400" dirty="0">
                <a:solidFill>
                  <a:schemeClr val="tx1"/>
                </a:solidFill>
              </a:rPr>
              <a:t> Deal-Agreement-</a:t>
            </a:r>
            <a:r>
              <a:rPr lang="de-DE" sz="3400" dirty="0" err="1">
                <a:solidFill>
                  <a:schemeClr val="tx1"/>
                </a:solidFill>
              </a:rPr>
              <a:t>Based</a:t>
            </a:r>
            <a:r>
              <a:rPr lang="de-DE" sz="3400" dirty="0">
                <a:solidFill>
                  <a:schemeClr val="tx1"/>
                </a:solidFill>
              </a:rPr>
              <a:t> Protocol (DAB)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B31CF5-BEC2-457D-A52F-6A5CCB066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32AF7D-7CC5-6403-C74E-F51DDB5DB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continous</a:t>
            </a:r>
            <a:endParaRPr lang="de-DE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deterministic</a:t>
            </a:r>
            <a:endParaRPr lang="de-DE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approach</a:t>
            </a:r>
            <a:r>
              <a:rPr lang="de-DE" dirty="0">
                <a:solidFill>
                  <a:srgbClr val="FFFFFF"/>
                </a:solidFill>
              </a:rPr>
              <a:t>: </a:t>
            </a:r>
            <a:r>
              <a:rPr lang="de-DE" dirty="0" err="1">
                <a:solidFill>
                  <a:srgbClr val="FFFFFF"/>
                </a:solidFill>
              </a:rPr>
              <a:t>negotiate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if</a:t>
            </a:r>
            <a:r>
              <a:rPr lang="de-DE" dirty="0">
                <a:solidFill>
                  <a:srgbClr val="FFFFFF"/>
                </a:solidFill>
              </a:rPr>
              <a:t> and </a:t>
            </a:r>
            <a:r>
              <a:rPr lang="de-DE" dirty="0" err="1">
                <a:solidFill>
                  <a:srgbClr val="FFFFFF"/>
                </a:solidFill>
              </a:rPr>
              <a:t>how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much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load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is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transfered</a:t>
            </a:r>
            <a:endParaRPr lang="de-DE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three</a:t>
            </a:r>
            <a:r>
              <a:rPr lang="de-DE" dirty="0">
                <a:solidFill>
                  <a:srgbClr val="FFFFFF"/>
                </a:solidFill>
              </a:rPr>
              <a:t> </a:t>
            </a:r>
            <a:r>
              <a:rPr lang="de-DE" dirty="0" err="1">
                <a:solidFill>
                  <a:srgbClr val="FFFFFF"/>
                </a:solidFill>
              </a:rPr>
              <a:t>phases</a:t>
            </a:r>
            <a:r>
              <a:rPr lang="de-DE" dirty="0">
                <a:solidFill>
                  <a:srgbClr val="FFFFFF"/>
                </a:solidFill>
              </a:rPr>
              <a:t>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i="1" dirty="0" err="1">
                <a:solidFill>
                  <a:srgbClr val="FFFFFF"/>
                </a:solidFill>
              </a:rPr>
              <a:t>Proposal</a:t>
            </a:r>
            <a:endParaRPr lang="de-DE" i="1" dirty="0">
              <a:solidFill>
                <a:srgbClr val="FFFFFF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i="1" dirty="0">
                <a:solidFill>
                  <a:srgbClr val="FFFFFF"/>
                </a:solidFill>
              </a:rPr>
              <a:t>Deal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i="1" dirty="0">
                <a:solidFill>
                  <a:srgbClr val="FFFFFF"/>
                </a:solidFill>
              </a:rPr>
              <a:t>Summary</a:t>
            </a:r>
          </a:p>
        </p:txBody>
      </p:sp>
      <p:pic>
        <p:nvPicPr>
          <p:cNvPr id="4" name="Grafik 3" descr="Ein Bild, das Text, Screenshot, Schrift, Dokument enthält.&#10;&#10;Beschreibung automatisch generiert.">
            <a:extLst>
              <a:ext uri="{FF2B5EF4-FFF2-40B4-BE49-F238E27FC236}">
                <a16:creationId xmlns:a16="http://schemas.microsoft.com/office/drawing/2014/main" id="{84C62289-5139-84E0-1753-2A003D3CB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548" y="859536"/>
            <a:ext cx="6680565" cy="4709798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1DD44B-6C21-9285-447A-9459B44A2B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" y="6470704"/>
            <a:ext cx="2154142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3F5FB5C-CA60-4D1C-9D29-C447E17D2B98}" type="datetime1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01.08.2024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5782C6-582E-5317-E74B-7D98CC97B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dirty="0"/>
              <a:t>Self-</a:t>
            </a:r>
            <a:r>
              <a:rPr lang="de-DE" dirty="0" err="1"/>
              <a:t>Stabilized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Load </a:t>
            </a:r>
            <a:r>
              <a:rPr lang="de-DE" dirty="0" err="1"/>
              <a:t>Balancing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7C00C2B-915C-E7C2-556E-9E1AC16CF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02006FE-6571-4354-8775-F8708372C227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0A88E85-8416-2511-8181-DD1083C253D0}"/>
              </a:ext>
            </a:extLst>
          </p:cNvPr>
          <p:cNvSpPr txBox="1"/>
          <p:nvPr/>
        </p:nvSpPr>
        <p:spPr>
          <a:xfrm>
            <a:off x="6441925" y="5704114"/>
            <a:ext cx="50171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[2] Single-</a:t>
            </a:r>
            <a:r>
              <a:rPr lang="de-DE" dirty="0" err="1"/>
              <a:t>Proposal</a:t>
            </a:r>
            <a:r>
              <a:rPr lang="de-DE" dirty="0"/>
              <a:t> Deal-Agreement-</a:t>
            </a:r>
            <a:r>
              <a:rPr lang="de-DE" dirty="0" err="1"/>
              <a:t>Based</a:t>
            </a:r>
            <a:r>
              <a:rPr lang="de-DE" dirty="0"/>
              <a:t> 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1136FD-BBB2-4EB4-A240-3E21EECF7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92C239-072B-2BF7-B88A-8E6AD5D10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Complete Graph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826B28-36B0-4CC1-8EC8-EF9B88B3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FF423C9-2B4A-4614-0F26-3B860DF69E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9" y="2294546"/>
                <a:ext cx="3791711" cy="393192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vertices</a:t>
                </a:r>
                <a:endParaRPr lang="de-DE" dirty="0">
                  <a:solidFill>
                    <a:srgbClr val="FFFFFF"/>
                  </a:solidFill>
                </a:endParaRPr>
              </a:p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b="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∗(</m:t>
                        </m:r>
                        <m:r>
                          <a:rPr lang="de-DE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de-DE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dirty="0">
                    <a:solidFill>
                      <a:srgbClr val="FFFFFF"/>
                    </a:solidFill>
                  </a:rPr>
                  <a:t> edges</a:t>
                </a:r>
              </a:p>
              <a:p>
                <a:pPr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rgbClr val="FFFFFF"/>
                    </a:solidFill>
                  </a:rPr>
                  <a:t> </a:t>
                </a:r>
                <a:r>
                  <a:rPr lang="de-DE" dirty="0" err="1">
                    <a:solidFill>
                      <a:srgbClr val="FFFFFF"/>
                    </a:solidFill>
                  </a:rPr>
                  <a:t>winner</a:t>
                </a:r>
                <a:r>
                  <a:rPr lang="de-DE" dirty="0">
                    <a:solidFill>
                      <a:srgbClr val="FFFFFF"/>
                    </a:solidFill>
                  </a:rPr>
                  <a:t>: </a:t>
                </a:r>
                <a:r>
                  <a:rPr lang="de-DE" dirty="0">
                    <a:solidFill>
                      <a:srgbClr val="FFC000"/>
                    </a:solidFill>
                  </a:rPr>
                  <a:t>Push-Pull </a:t>
                </a:r>
                <a:r>
                  <a:rPr lang="de-DE" dirty="0" err="1">
                    <a:solidFill>
                      <a:srgbClr val="FFC000"/>
                    </a:solidFill>
                  </a:rPr>
                  <a:t>Sum</a:t>
                </a:r>
                <a:r>
                  <a:rPr lang="de-DE" dirty="0">
                    <a:solidFill>
                      <a:srgbClr val="FFC000"/>
                    </a:solidFill>
                  </a:rPr>
                  <a:t> Protocol</a:t>
                </a:r>
              </a:p>
              <a:p>
                <a:pPr marL="0" lvl="1" indent="0">
                  <a:buNone/>
                </a:pPr>
                <a:endParaRPr lang="de-DE" dirty="0">
                  <a:solidFill>
                    <a:srgbClr val="FFFFFF"/>
                  </a:solidFill>
                </a:endParaRPr>
              </a:p>
              <a:p>
                <a:endParaRPr lang="de-DE" dirty="0">
                  <a:solidFill>
                    <a:srgbClr val="FFFFFF"/>
                  </a:solidFill>
                </a:endParaRPr>
              </a:p>
              <a:p>
                <a:endParaRPr lang="de-DE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FF423C9-2B4A-4614-0F26-3B860DF69E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9" y="2294546"/>
                <a:ext cx="3791711" cy="3931920"/>
              </a:xfrm>
              <a:blipFill>
                <a:blip r:embed="rId2"/>
                <a:stretch>
                  <a:fillRect l="-1768" t="-17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 descr="Ein Bild, das Kreis, Zeichnung, Entwurf, Diagramm enthält.&#10;&#10;Automatisch generierte Beschreibung">
            <a:extLst>
              <a:ext uri="{FF2B5EF4-FFF2-40B4-BE49-F238E27FC236}">
                <a16:creationId xmlns:a16="http://schemas.microsoft.com/office/drawing/2014/main" id="{B573A35D-76E8-7798-3D3B-8645DCFA48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1" t="16584" r="45697" b="33763"/>
          <a:stretch/>
        </p:blipFill>
        <p:spPr>
          <a:xfrm>
            <a:off x="7510600" y="1315607"/>
            <a:ext cx="3657271" cy="3657270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2C14E1D-3C40-3AA0-5FA3-90DEDAC3CB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" y="6470704"/>
            <a:ext cx="2154142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6769D2E-2A33-432D-BB13-2DA808E89D41}" type="datetime1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01.08.2024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3F7D318-7476-58BE-19FA-DFDE87A15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dirty="0"/>
              <a:t>Self-</a:t>
            </a:r>
            <a:r>
              <a:rPr lang="de-DE" dirty="0" err="1"/>
              <a:t>Stabilized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Load </a:t>
            </a:r>
            <a:r>
              <a:rPr lang="de-DE" dirty="0" err="1"/>
              <a:t>Balancing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B9E5E8D-B455-1159-9615-585BE8A4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02006FE-6571-4354-8775-F8708372C227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3960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E4E78-42FA-2B53-2B58-2AC91AF51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Complete Graph: Networksize 10</a:t>
            </a:r>
            <a:endParaRPr lang="de-DE" dirty="0"/>
          </a:p>
        </p:txBody>
      </p:sp>
      <p:pic>
        <p:nvPicPr>
          <p:cNvPr id="4" name="Inhaltsplatzhalter 3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3DACAA37-D6A2-2109-5C2C-2997C951F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758" y="1678868"/>
            <a:ext cx="7716483" cy="4593916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654432-A5BE-CB66-3B60-6D57A6142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688B-E823-4C60-8937-4277DC4F5E84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83DDBB-664E-7CA5-BCFB-C694A880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F5997F-AEB0-B8D2-654E-2ED125D2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705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03863-2E9C-B306-0985-EBD57330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Complete</a:t>
            </a:r>
            <a:r>
              <a:rPr lang="de-DE" dirty="0"/>
              <a:t> Graph: Networksize 100</a:t>
            </a:r>
          </a:p>
        </p:txBody>
      </p:sp>
      <p:pic>
        <p:nvPicPr>
          <p:cNvPr id="4" name="Inhaltsplatzhalter 3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A5984BD1-E164-F93C-3A33-5F00A5FCD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162" y="1686347"/>
            <a:ext cx="7703920" cy="458643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EC9C1EF-68A2-C335-79EA-D455879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C162-0847-4335-9AF8-067C616F6180}" type="datetime1">
              <a:rPr lang="de-DE" smtClean="0"/>
              <a:t>01.08.2024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FE0668-0184-05DF-AC01-76C3893E8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Self-Stabilized Local Load Balancing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699B10-B70D-DA9A-5501-86A915B58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600899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3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1071</Words>
  <Application>Microsoft Office PowerPoint</Application>
  <PresentationFormat>Breitbild</PresentationFormat>
  <Paragraphs>305</Paragraphs>
  <Slides>45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45</vt:i4>
      </vt:variant>
    </vt:vector>
  </HeadingPairs>
  <TitlesOfParts>
    <vt:vector size="48" baseType="lpstr">
      <vt:lpstr>Benutzerdefiniertes Design</vt:lpstr>
      <vt:lpstr>Integral</vt:lpstr>
      <vt:lpstr>1_Benutzerdefiniertes Design</vt:lpstr>
      <vt:lpstr>Comparative Analysis of Load Balancing Algorithms in General Graphs</vt:lpstr>
      <vt:lpstr>Overview</vt:lpstr>
      <vt:lpstr>Motivation</vt:lpstr>
      <vt:lpstr>Setting</vt:lpstr>
      <vt:lpstr>Push-Pull Sum Protocol (PPS)</vt:lpstr>
      <vt:lpstr>Single-Proposal Deal-Agreement-Based Protocol (DAB)</vt:lpstr>
      <vt:lpstr>Complete Graph</vt:lpstr>
      <vt:lpstr>Complete Graph: Networksize 10</vt:lpstr>
      <vt:lpstr>Complete Graph: Networksize 100</vt:lpstr>
      <vt:lpstr>Complete Graph: Networksize 1.000</vt:lpstr>
      <vt:lpstr>Complete Graph: Networksize 10.000</vt:lpstr>
      <vt:lpstr>Grid Graph</vt:lpstr>
      <vt:lpstr>5x2 Grid Graph: Networksize: 10 </vt:lpstr>
      <vt:lpstr>10x10 Grid Graph: Networksize 100</vt:lpstr>
      <vt:lpstr>100x10 Grid Graph: Networksize 1.000</vt:lpstr>
      <vt:lpstr>100x100 Grid Graph: Networksize 10.000</vt:lpstr>
      <vt:lpstr>1000x10 Grid Graph: Networksize 10.000</vt:lpstr>
      <vt:lpstr>10x1000 Grid Graph: Networksize 10.000</vt:lpstr>
      <vt:lpstr>Lollipop Graph</vt:lpstr>
      <vt:lpstr>(5, 5)-Lollipop Graph: Networksize 10</vt:lpstr>
      <vt:lpstr>(50, 50)-Lollipop Graph: Networksize 100</vt:lpstr>
      <vt:lpstr>(500, 500)-Lollipop Graph: Networksize 1.000</vt:lpstr>
      <vt:lpstr>(5000, 5000)-Lollipop Graph: Networksize 10.000</vt:lpstr>
      <vt:lpstr>(500, 9500)-Lollipop Graph: Networksize 10.000</vt:lpstr>
      <vt:lpstr>(9500, 500)-Lollipop Graph: Networksize 10.000</vt:lpstr>
      <vt:lpstr>Closed Chain Graph</vt:lpstr>
      <vt:lpstr>Closed Chain Graph: Networksize 10</vt:lpstr>
      <vt:lpstr>Closed Chain Graph: Networksize 100</vt:lpstr>
      <vt:lpstr>Closed Chain Graph: Networksize 1.000</vt:lpstr>
      <vt:lpstr>Closed Chain Graph: Networksize 10.000</vt:lpstr>
      <vt:lpstr>Star Graph</vt:lpstr>
      <vt:lpstr>Star Graph: Networksize 10</vt:lpstr>
      <vt:lpstr>Star Graph: Networksize 100</vt:lpstr>
      <vt:lpstr>Star Graph: Networksize 1.000</vt:lpstr>
      <vt:lpstr>Star Graph: Networksize 10.000</vt:lpstr>
      <vt:lpstr>Ring of Cliques</vt:lpstr>
      <vt:lpstr>2x5 Ring of Cliques: Networksize 10</vt:lpstr>
      <vt:lpstr>10x10 Ring of Cliques: Networksize 100</vt:lpstr>
      <vt:lpstr>10x100 Ring of Cliques: Networksize 1.000</vt:lpstr>
      <vt:lpstr>100x100 Ring of Cliques: Networksize 10.000</vt:lpstr>
      <vt:lpstr>10x1000 Ring of Cliques: Networksize 10.000</vt:lpstr>
      <vt:lpstr>1000x10 Ring of Cliques: Networksize 10.000</vt:lpstr>
      <vt:lpstr>Results summarized</vt:lpstr>
      <vt:lpstr>Sources</vt:lpstr>
      <vt:lpstr>Ressources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/>
  <cp:lastModifiedBy>Emre Bayazitoglu</cp:lastModifiedBy>
  <cp:revision>773</cp:revision>
  <dcterms:created xsi:type="dcterms:W3CDTF">2012-07-30T21:06:50Z</dcterms:created>
  <dcterms:modified xsi:type="dcterms:W3CDTF">2024-08-01T09:29:24Z</dcterms:modified>
</cp:coreProperties>
</file>